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7" r:id="rId3"/>
    <p:sldId id="260" r:id="rId4"/>
    <p:sldId id="259" r:id="rId5"/>
    <p:sldId id="262" r:id="rId6"/>
    <p:sldId id="263" r:id="rId7"/>
    <p:sldId id="264" r:id="rId8"/>
    <p:sldId id="266" r:id="rId9"/>
    <p:sldId id="282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8" r:id="rId21"/>
    <p:sldId id="279" r:id="rId22"/>
    <p:sldId id="280" r:id="rId23"/>
    <p:sldId id="281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8" r:id="rId37"/>
    <p:sldId id="295" r:id="rId38"/>
    <p:sldId id="299" r:id="rId39"/>
    <p:sldId id="296" r:id="rId40"/>
    <p:sldId id="297" r:id="rId41"/>
    <p:sldId id="300" r:id="rId42"/>
    <p:sldId id="301" r:id="rId43"/>
    <p:sldId id="26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2" r:id="rId54"/>
    <p:sldId id="313" r:id="rId55"/>
    <p:sldId id="314" r:id="rId56"/>
    <p:sldId id="315" r:id="rId57"/>
    <p:sldId id="316" r:id="rId58"/>
    <p:sldId id="318" r:id="rId59"/>
    <p:sldId id="317" r:id="rId60"/>
    <p:sldId id="319" r:id="rId61"/>
    <p:sldId id="320" r:id="rId62"/>
    <p:sldId id="322" r:id="rId63"/>
    <p:sldId id="323" r:id="rId64"/>
    <p:sldId id="324" r:id="rId65"/>
    <p:sldId id="325" r:id="rId66"/>
    <p:sldId id="326" r:id="rId67"/>
    <p:sldId id="327" r:id="rId68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30" d="100"/>
          <a:sy n="130" d="100"/>
        </p:scale>
        <p:origin x="-996" y="-2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3.jpeg"/><Relationship Id="rId7" Type="http://schemas.openxmlformats.org/officeDocument/2006/relationships/image" Target="../media/image6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11" Type="http://schemas.microsoft.com/office/2007/relationships/hdphoto" Target="../media/hdphoto1.wdp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8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jpe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microsoft.com/office/2007/relationships/hdphoto" Target="../media/hdphoto2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01" t="34621" b="2953"/>
          <a:stretch/>
        </p:blipFill>
        <p:spPr>
          <a:xfrm>
            <a:off x="5327887" y="1764958"/>
            <a:ext cx="3129818" cy="3138812"/>
          </a:xfrm>
          <a:prstGeom prst="ellipse">
            <a:avLst/>
          </a:prstGeom>
        </p:spPr>
      </p:pic>
      <p:sp>
        <p:nvSpPr>
          <p:cNvPr id="7" name="Rectangle 10"/>
          <p:cNvSpPr/>
          <p:nvPr/>
        </p:nvSpPr>
        <p:spPr>
          <a:xfrm>
            <a:off x="0" y="843559"/>
            <a:ext cx="9144000" cy="818492"/>
          </a:xfrm>
          <a:prstGeom prst="rect">
            <a:avLst/>
          </a:prstGeom>
          <a:solidFill>
            <a:srgbClr val="005F82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12071" tIns="56036" rIns="112071" bIns="56036" anchor="ctr"/>
          <a:lstStyle/>
          <a:p>
            <a:pPr algn="ctr"/>
            <a:endParaRPr kumimoji="0" lang="en-US" dirty="0"/>
          </a:p>
        </p:txBody>
      </p:sp>
      <p:sp>
        <p:nvSpPr>
          <p:cNvPr id="8" name="Rectangle 2"/>
          <p:cNvSpPr>
            <a:spLocks noGrp="1"/>
          </p:cNvSpPr>
          <p:nvPr>
            <p:ph type="ctrTitle" hasCustomPrompt="1"/>
          </p:nvPr>
        </p:nvSpPr>
        <p:spPr>
          <a:xfrm>
            <a:off x="251522" y="843561"/>
            <a:ext cx="8704221" cy="816172"/>
          </a:xfrm>
          <a:prstGeom prst="rect">
            <a:avLst/>
          </a:prstGeom>
          <a:noFill/>
        </p:spPr>
        <p:txBody>
          <a:bodyPr vert="horz" lIns="112071" tIns="56036" rIns="112071" bIns="56036" anchor="ctr" anchorCtr="0">
            <a:normAutofit/>
          </a:bodyPr>
          <a:lstStyle>
            <a:lvl1pPr algn="l" eaLnBrk="1" latinLnBrk="0" hangingPunct="1">
              <a:defRPr kumimoji="0" sz="2900" b="0" cap="all" spc="184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extLst/>
          </a:lstStyle>
          <a:p>
            <a:pPr eaLnBrk="1" latinLnBrk="1" hangingPunct="1"/>
            <a:r>
              <a:rPr lang="en-US" dirty="0" smtClean="0"/>
              <a:t>Title</a:t>
            </a:r>
            <a:endParaRPr dirty="0"/>
          </a:p>
        </p:txBody>
      </p:sp>
      <p:sp>
        <p:nvSpPr>
          <p:cNvPr id="9" name="Rectangle 11"/>
          <p:cNvSpPr/>
          <p:nvPr/>
        </p:nvSpPr>
        <p:spPr>
          <a:xfrm>
            <a:off x="0" y="1635647"/>
            <a:ext cx="9144000" cy="27432"/>
          </a:xfrm>
          <a:prstGeom prst="rect">
            <a:avLst/>
          </a:prstGeom>
          <a:solidFill>
            <a:srgbClr val="22C0E5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12071" tIns="56036" rIns="112071" bIns="56036" anchor="ctr"/>
          <a:lstStyle/>
          <a:p>
            <a:pPr algn="ctr"/>
            <a:endParaRPr kumimoji="0" lang="en-US" dirty="0"/>
          </a:p>
        </p:txBody>
      </p:sp>
      <p:pic>
        <p:nvPicPr>
          <p:cNvPr id="15" name="Picture 6" descr="http://oilteam.ru/eng/img/logo-b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30232"/>
            <a:ext cx="1966712" cy="6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Текст 25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3600001"/>
            <a:ext cx="2160000" cy="612000"/>
          </a:xfrm>
          <a:prstGeom prst="rect">
            <a:avLst/>
          </a:prstGeom>
          <a:noFill/>
          <a:ln>
            <a:solidFill>
              <a:srgbClr val="007EA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12071" tIns="56036" rIns="112071" bIns="56036" anchor="ctr" anchorCtr="0">
            <a:noAutofit/>
          </a:bodyPr>
          <a:lstStyle>
            <a:lvl1pPr>
              <a:defRPr kumimoji="0" lang="en-US" sz="19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defRPr>
            </a:lvl1pPr>
          </a:lstStyle>
          <a:p>
            <a:pPr marL="441225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21038" algn="l"/>
                <a:tab pos="657640" algn="l"/>
                <a:tab pos="764653" algn="l"/>
              </a:tabLst>
            </a:pPr>
            <a:r>
              <a:rPr kumimoji="0" lang="en-US" dirty="0" smtClean="0"/>
              <a:t>Click to add author </a:t>
            </a:r>
            <a:r>
              <a:rPr kumimoji="0" lang="ru-RU" dirty="0" smtClean="0"/>
              <a:t/>
            </a:r>
            <a:br>
              <a:rPr kumimoji="0" lang="ru-RU" dirty="0" smtClean="0"/>
            </a:br>
            <a:r>
              <a:rPr kumimoji="0" lang="en-US" dirty="0" smtClean="0"/>
              <a:t>company information</a:t>
            </a:r>
          </a:p>
        </p:txBody>
      </p:sp>
      <p:sp>
        <p:nvSpPr>
          <p:cNvPr id="16" name="Текст 25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520001"/>
            <a:ext cx="2880000" cy="612000"/>
          </a:xfrm>
          <a:prstGeom prst="rect">
            <a:avLst/>
          </a:prstGeom>
          <a:noFill/>
          <a:ln>
            <a:solidFill>
              <a:srgbClr val="007EA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12071" tIns="56036" rIns="112071" bIns="56036" anchor="ctr" anchorCtr="0">
            <a:noAutofit/>
          </a:bodyPr>
          <a:lstStyle>
            <a:lvl1pPr>
              <a:defRPr kumimoji="0" lang="en-US" sz="19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defRPr>
            </a:lvl1pPr>
          </a:lstStyle>
          <a:p>
            <a:pPr marL="441225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21038" algn="l"/>
                <a:tab pos="657640" algn="l"/>
                <a:tab pos="764653" algn="l"/>
              </a:tabLst>
            </a:pPr>
            <a:r>
              <a:rPr kumimoji="0" lang="en-US" dirty="0" smtClean="0"/>
              <a:t>Click to add city/date</a:t>
            </a: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74" t="28683" r="19434" b="2932"/>
          <a:stretch/>
        </p:blipFill>
        <p:spPr>
          <a:xfrm>
            <a:off x="5665387" y="1887745"/>
            <a:ext cx="2454823" cy="2528075"/>
          </a:xfrm>
          <a:prstGeom prst="ellipse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629" t="6416" r="34860" b="-43090"/>
          <a:stretch/>
        </p:blipFill>
        <p:spPr>
          <a:xfrm>
            <a:off x="5544110" y="1887745"/>
            <a:ext cx="2637298" cy="2302526"/>
          </a:xfrm>
          <a:prstGeom prst="ellipse">
            <a:avLst/>
          </a:prstGeom>
        </p:spPr>
      </p:pic>
      <p:grpSp>
        <p:nvGrpSpPr>
          <p:cNvPr id="14" name="Группа 13"/>
          <p:cNvGrpSpPr/>
          <p:nvPr/>
        </p:nvGrpSpPr>
        <p:grpSpPr>
          <a:xfrm>
            <a:off x="5470896" y="2093839"/>
            <a:ext cx="1563020" cy="2466728"/>
            <a:chOff x="4369394" y="2797834"/>
            <a:chExt cx="2084569" cy="3289732"/>
          </a:xfrm>
        </p:grpSpPr>
        <p:pic>
          <p:nvPicPr>
            <p:cNvPr id="4" name="Рисунок 3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67" t="25413" r="10877" b="10063"/>
            <a:stretch/>
          </p:blipFill>
          <p:spPr>
            <a:xfrm>
              <a:off x="4369394" y="2797834"/>
              <a:ext cx="1872208" cy="3209562"/>
            </a:xfrm>
            <a:prstGeom prst="ellipse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72" t="73905" r="7672" b="8452"/>
            <a:stretch/>
          </p:blipFill>
          <p:spPr>
            <a:xfrm>
              <a:off x="5529659" y="5209953"/>
              <a:ext cx="924304" cy="877613"/>
            </a:xfrm>
            <a:prstGeom prst="rect">
              <a:avLst/>
            </a:prstGeom>
          </p:spPr>
        </p:pic>
      </p:grp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63"/>
          <a:stretch/>
        </p:blipFill>
        <p:spPr>
          <a:xfrm>
            <a:off x="6340868" y="2796130"/>
            <a:ext cx="1700110" cy="1704324"/>
          </a:xfrm>
          <a:prstGeom prst="ellipse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3" r="10610" b="7827"/>
          <a:stretch/>
        </p:blipFill>
        <p:spPr>
          <a:xfrm>
            <a:off x="6381044" y="2813992"/>
            <a:ext cx="1619758" cy="1668600"/>
          </a:xfrm>
          <a:prstGeom prst="ellipse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0" b="97697" l="1273" r="98485">
                        <a14:foregroundMark x1="34606" y1="4667" x2="34606" y2="4667"/>
                        <a14:foregroundMark x1="52121" y1="970" x2="52121" y2="970"/>
                        <a14:foregroundMark x1="93030" y1="29030" x2="93030" y2="29030"/>
                        <a14:foregroundMark x1="98606" y1="45939" x2="98606" y2="45939"/>
                        <a14:foregroundMark x1="94424" y1="66545" x2="94424" y2="66545"/>
                        <a14:foregroundMark x1="86848" y1="80788" x2="86848" y2="80788"/>
                        <a14:foregroundMark x1="78788" y1="88061" x2="78788" y2="88061"/>
                        <a14:foregroundMark x1="66848" y1="95212" x2="66848" y2="95212"/>
                        <a14:foregroundMark x1="52606" y1="97697" x2="52606" y2="97697"/>
                        <a14:foregroundMark x1="5030" y1="62061" x2="5030" y2="62061"/>
                        <a14:foregroundMark x1="1273" y1="47758" x2="1273" y2="47758"/>
                        <a14:backgroundMark x1="37697" y1="18606" x2="37697" y2="18606"/>
                        <a14:backgroundMark x1="28848" y1="45939" x2="28848" y2="45939"/>
                        <a14:backgroundMark x1="33818" y1="78606" x2="33818" y2="78606"/>
                        <a14:backgroundMark x1="15879" y1="37394" x2="15879" y2="37394"/>
                        <a14:backgroundMark x1="62182" y1="47333" x2="62182" y2="47333"/>
                        <a14:backgroundMark x1="63455" y1="67152" x2="63455" y2="67152"/>
                        <a14:backgroundMark x1="50909" y1="53212" x2="50909" y2="53212"/>
                        <a14:backgroundMark x1="73212" y1="47333" x2="73212" y2="47333"/>
                        <a14:backgroundMark x1="75394" y1="25939" x2="75394" y2="25939"/>
                        <a14:backgroundMark x1="56182" y1="19394" x2="56182" y2="19394"/>
                        <a14:backgroundMark x1="50424" y1="12303" x2="50424" y2="12303"/>
                        <a14:backgroundMark x1="59273" y1="12424" x2="59273" y2="12424"/>
                        <a14:backgroundMark x1="87212" y1="25091" x2="87212" y2="25091"/>
                        <a14:backgroundMark x1="85394" y1="22424" x2="85394" y2="22424"/>
                        <a14:backgroundMark x1="86242" y1="23697" x2="86242" y2="23697"/>
                        <a14:backgroundMark x1="85758" y1="22970" x2="85758" y2="22970"/>
                        <a14:backgroundMark x1="25455" y1="87394" x2="25455" y2="87394"/>
                        <a14:backgroundMark x1="23697" y1="86242" x2="23697" y2="86242"/>
                        <a14:backgroundMark x1="22909" y1="85697" x2="22909" y2="85697"/>
                        <a14:backgroundMark x1="22364" y1="85394" x2="22364" y2="853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6" t="1131" r="1303" b="980"/>
          <a:stretch/>
        </p:blipFill>
        <p:spPr>
          <a:xfrm>
            <a:off x="5327887" y="1764960"/>
            <a:ext cx="3129818" cy="3138812"/>
          </a:xfrm>
          <a:prstGeom prst="ellipse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646576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Текст/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3"/>
          <p:cNvSpPr>
            <a:spLocks noGrp="1"/>
          </p:cNvSpPr>
          <p:nvPr>
            <p:ph type="ctrTitle" hasCustomPrompt="1"/>
          </p:nvPr>
        </p:nvSpPr>
        <p:spPr>
          <a:xfrm>
            <a:off x="252002" y="113476"/>
            <a:ext cx="7776383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9" name="Title 13"/>
          <p:cNvSpPr txBox="1">
            <a:spLocks/>
          </p:cNvSpPr>
          <p:nvPr/>
        </p:nvSpPr>
        <p:spPr>
          <a:xfrm>
            <a:off x="251520" y="450894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 defTabSz="1334658" rtl="0" eaLnBrk="1" latinLnBrk="0" hangingPunct="1">
              <a:spcBef>
                <a:spcPct val="0"/>
              </a:spcBef>
              <a:buNone/>
              <a:defRPr lang="en-US" sz="35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1000" b="1" dirty="0">
              <a:solidFill>
                <a:srgbClr val="23A3CB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Рисунок 4"/>
          <p:cNvSpPr>
            <a:spLocks noGrp="1"/>
          </p:cNvSpPr>
          <p:nvPr>
            <p:ph type="pic" sz="quarter" idx="22"/>
          </p:nvPr>
        </p:nvSpPr>
        <p:spPr>
          <a:xfrm>
            <a:off x="107504" y="915567"/>
            <a:ext cx="8856984" cy="3600400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7" name="Текст 2"/>
          <p:cNvSpPr>
            <a:spLocks noGrp="1"/>
          </p:cNvSpPr>
          <p:nvPr>
            <p:ph type="body" sz="quarter" idx="25" hasCustomPrompt="1"/>
          </p:nvPr>
        </p:nvSpPr>
        <p:spPr>
          <a:xfrm>
            <a:off x="107504" y="4587974"/>
            <a:ext cx="8856984" cy="216024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26" name="Текст 25" title="Подзаголовок"/>
          <p:cNvSpPr>
            <a:spLocks noGrp="1"/>
          </p:cNvSpPr>
          <p:nvPr>
            <p:ph type="body" sz="quarter" idx="26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27" name="Дата 26"/>
          <p:cNvSpPr>
            <a:spLocks noGrp="1"/>
          </p:cNvSpPr>
          <p:nvPr>
            <p:ph type="dt" sz="quarter" idx="27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13.11.2018</a:t>
            </a:fld>
            <a:endParaRPr lang="ru-RU"/>
          </a:p>
        </p:txBody>
      </p:sp>
      <p:sp>
        <p:nvSpPr>
          <p:cNvPr id="28" name="Нижний колонтитул 2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4886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Текст/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4572000" y="4011911"/>
            <a:ext cx="4464496" cy="773339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4572000" y="915566"/>
            <a:ext cx="4464496" cy="3024336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1" name="Title 13"/>
          <p:cNvSpPr>
            <a:spLocks noGrp="1"/>
          </p:cNvSpPr>
          <p:nvPr>
            <p:ph type="ctrTitle" hasCustomPrompt="1"/>
          </p:nvPr>
        </p:nvSpPr>
        <p:spPr>
          <a:xfrm>
            <a:off x="252001" y="113476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3" name="Текст 2"/>
          <p:cNvSpPr>
            <a:spLocks noGrp="1"/>
          </p:cNvSpPr>
          <p:nvPr>
            <p:ph type="body" sz="quarter" idx="21" hasCustomPrompt="1"/>
          </p:nvPr>
        </p:nvSpPr>
        <p:spPr>
          <a:xfrm>
            <a:off x="107504" y="4011911"/>
            <a:ext cx="4392488" cy="792088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10" name="Рисунок 4"/>
          <p:cNvSpPr>
            <a:spLocks noGrp="1"/>
          </p:cNvSpPr>
          <p:nvPr>
            <p:ph type="pic" sz="quarter" idx="22"/>
          </p:nvPr>
        </p:nvSpPr>
        <p:spPr>
          <a:xfrm>
            <a:off x="107504" y="915566"/>
            <a:ext cx="4392488" cy="3024336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2" name="Текст 25" title="Подзаголовок"/>
          <p:cNvSpPr>
            <a:spLocks noGrp="1"/>
          </p:cNvSpPr>
          <p:nvPr>
            <p:ph type="body" sz="quarter" idx="26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2" name="Дата 1"/>
          <p:cNvSpPr>
            <a:spLocks noGrp="1"/>
          </p:cNvSpPr>
          <p:nvPr>
            <p:ph type="dt" sz="quarter" idx="27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13.11.2018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09841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екст/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4572000" y="915566"/>
            <a:ext cx="4464496" cy="3816424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1" name="Title 13"/>
          <p:cNvSpPr>
            <a:spLocks noGrp="1"/>
          </p:cNvSpPr>
          <p:nvPr>
            <p:ph type="ctrTitle" hasCustomPrompt="1"/>
          </p:nvPr>
        </p:nvSpPr>
        <p:spPr>
          <a:xfrm>
            <a:off x="252001" y="113476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0" name="Рисунок 4"/>
          <p:cNvSpPr>
            <a:spLocks noGrp="1"/>
          </p:cNvSpPr>
          <p:nvPr>
            <p:ph type="pic" sz="quarter" idx="22"/>
          </p:nvPr>
        </p:nvSpPr>
        <p:spPr>
          <a:xfrm>
            <a:off x="107504" y="915566"/>
            <a:ext cx="4392488" cy="3816424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2" name="Текст 25" title="Подзаголовок"/>
          <p:cNvSpPr>
            <a:spLocks noGrp="1"/>
          </p:cNvSpPr>
          <p:nvPr>
            <p:ph type="body" sz="quarter" idx="26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2" name="Дата 1"/>
          <p:cNvSpPr>
            <a:spLocks noGrp="1"/>
          </p:cNvSpPr>
          <p:nvPr>
            <p:ph type="dt" sz="quarter" idx="27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13.11.2018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24115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Текст/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5868144" y="915566"/>
            <a:ext cx="3168352" cy="3024336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1" name="Title 13"/>
          <p:cNvSpPr>
            <a:spLocks noGrp="1"/>
          </p:cNvSpPr>
          <p:nvPr>
            <p:ph type="ctrTitle" hasCustomPrompt="1"/>
          </p:nvPr>
        </p:nvSpPr>
        <p:spPr>
          <a:xfrm>
            <a:off x="252001" y="113476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3" name="Текст 2"/>
          <p:cNvSpPr>
            <a:spLocks noGrp="1"/>
          </p:cNvSpPr>
          <p:nvPr>
            <p:ph type="body" sz="quarter" idx="21" hasCustomPrompt="1"/>
          </p:nvPr>
        </p:nvSpPr>
        <p:spPr>
          <a:xfrm>
            <a:off x="107504" y="4011911"/>
            <a:ext cx="8928992" cy="792088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10" name="Рисунок 4"/>
          <p:cNvSpPr>
            <a:spLocks noGrp="1"/>
          </p:cNvSpPr>
          <p:nvPr>
            <p:ph type="pic" sz="quarter" idx="22"/>
          </p:nvPr>
        </p:nvSpPr>
        <p:spPr>
          <a:xfrm>
            <a:off x="107504" y="915566"/>
            <a:ext cx="2736304" cy="3024336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23"/>
          </p:nvPr>
        </p:nvSpPr>
        <p:spPr>
          <a:xfrm>
            <a:off x="2915816" y="915566"/>
            <a:ext cx="2880320" cy="3024336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4" name="Текст 25" title="Подзаголовок"/>
          <p:cNvSpPr>
            <a:spLocks noGrp="1"/>
          </p:cNvSpPr>
          <p:nvPr>
            <p:ph type="body" sz="quarter" idx="26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2" name="Дата 1"/>
          <p:cNvSpPr>
            <a:spLocks noGrp="1"/>
          </p:cNvSpPr>
          <p:nvPr>
            <p:ph type="dt" sz="quarter" idx="27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13.11.2018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1482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Текст/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4572002" y="2643758"/>
            <a:ext cx="4357191" cy="216024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4572000" y="915566"/>
            <a:ext cx="4319654" cy="1728192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1" name="Title 13"/>
          <p:cNvSpPr>
            <a:spLocks noGrp="1"/>
          </p:cNvSpPr>
          <p:nvPr>
            <p:ph type="ctrTitle" hasCustomPrompt="1"/>
          </p:nvPr>
        </p:nvSpPr>
        <p:spPr>
          <a:xfrm>
            <a:off x="252001" y="113476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3" name="Текст 2"/>
          <p:cNvSpPr>
            <a:spLocks noGrp="1"/>
          </p:cNvSpPr>
          <p:nvPr>
            <p:ph type="body" sz="quarter" idx="21" hasCustomPrompt="1"/>
          </p:nvPr>
        </p:nvSpPr>
        <p:spPr>
          <a:xfrm>
            <a:off x="107504" y="2643758"/>
            <a:ext cx="4392488" cy="216024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10" name="Рисунок 4"/>
          <p:cNvSpPr>
            <a:spLocks noGrp="1"/>
          </p:cNvSpPr>
          <p:nvPr>
            <p:ph type="pic" sz="quarter" idx="22"/>
          </p:nvPr>
        </p:nvSpPr>
        <p:spPr>
          <a:xfrm>
            <a:off x="107504" y="915566"/>
            <a:ext cx="4392488" cy="1728192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12" name="Текст 2"/>
          <p:cNvSpPr>
            <a:spLocks noGrp="1"/>
          </p:cNvSpPr>
          <p:nvPr>
            <p:ph type="body" sz="quarter" idx="23" hasCustomPrompt="1"/>
          </p:nvPr>
        </p:nvSpPr>
        <p:spPr>
          <a:xfrm>
            <a:off x="4572002" y="4587975"/>
            <a:ext cx="4357191" cy="216024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14" name="Рисунок 4"/>
          <p:cNvSpPr>
            <a:spLocks noGrp="1"/>
          </p:cNvSpPr>
          <p:nvPr>
            <p:ph type="pic" sz="quarter" idx="24"/>
          </p:nvPr>
        </p:nvSpPr>
        <p:spPr>
          <a:xfrm>
            <a:off x="4572000" y="2931791"/>
            <a:ext cx="4319654" cy="1656184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7" name="Текст 2"/>
          <p:cNvSpPr>
            <a:spLocks noGrp="1"/>
          </p:cNvSpPr>
          <p:nvPr>
            <p:ph type="body" sz="quarter" idx="25" hasCustomPrompt="1"/>
          </p:nvPr>
        </p:nvSpPr>
        <p:spPr>
          <a:xfrm>
            <a:off x="107504" y="4587974"/>
            <a:ext cx="4392488" cy="216024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20" name="Рисунок 4"/>
          <p:cNvSpPr>
            <a:spLocks noGrp="1"/>
          </p:cNvSpPr>
          <p:nvPr>
            <p:ph type="pic" sz="quarter" idx="26"/>
          </p:nvPr>
        </p:nvSpPr>
        <p:spPr>
          <a:xfrm>
            <a:off x="107504" y="2931791"/>
            <a:ext cx="4392488" cy="1656184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21" name="Текст 25" title="Подзаголовок"/>
          <p:cNvSpPr>
            <a:spLocks noGrp="1"/>
          </p:cNvSpPr>
          <p:nvPr>
            <p:ph type="body" sz="quarter" idx="27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2" name="Дата 1"/>
          <p:cNvSpPr>
            <a:spLocks noGrp="1"/>
          </p:cNvSpPr>
          <p:nvPr>
            <p:ph type="dt" sz="quarter" idx="28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13.11.2018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3615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VjalyjEA\Pictures\static_qr_code_without_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35" y="3003697"/>
            <a:ext cx="1258069" cy="125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Группа 6"/>
          <p:cNvGrpSpPr/>
          <p:nvPr/>
        </p:nvGrpSpPr>
        <p:grpSpPr>
          <a:xfrm>
            <a:off x="1816610" y="872395"/>
            <a:ext cx="5766327" cy="1933105"/>
            <a:chOff x="2422773" y="1163459"/>
            <a:chExt cx="7690438" cy="2578070"/>
          </a:xfrm>
          <a:effectLst/>
        </p:grpSpPr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452" b="99760" l="0" r="65094">
                          <a14:foregroundMark x1="11242" y1="16827" x2="11242" y2="16827"/>
                          <a14:foregroundMark x1="15959" y1="29567" x2="15959" y2="29567"/>
                          <a14:foregroundMark x1="11557" y1="31490" x2="11557" y2="31490"/>
                          <a14:foregroundMark x1="7704" y1="28606" x2="7704" y2="28606"/>
                          <a14:foregroundMark x1="24528" y1="26923" x2="24528" y2="26923"/>
                          <a14:foregroundMark x1="31997" y1="27163" x2="31997" y2="27163"/>
                          <a14:foregroundMark x1="41431" y1="29327" x2="41431" y2="29327"/>
                          <a14:foregroundMark x1="31525" y1="62740" x2="31525" y2="62740"/>
                          <a14:foregroundMark x1="35613" y1="64423" x2="35613" y2="64423"/>
                          <a14:foregroundMark x1="40409" y1="63942" x2="40409" y2="63942"/>
                          <a14:foregroundMark x1="45991" y1="63942" x2="45991" y2="63942"/>
                          <a14:foregroundMark x1="51179" y1="63702" x2="51179" y2="63702"/>
                          <a14:foregroundMark x1="54167" y1="64423" x2="54167" y2="64423"/>
                          <a14:foregroundMark x1="59827" y1="63702" x2="59827" y2="63702"/>
                          <a14:backgroundMark x1="47248" y1="65625" x2="47248" y2="65625"/>
                          <a14:backgroundMark x1="50629" y1="67548" x2="50629" y2="675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2773" y="1342460"/>
              <a:ext cx="7334106" cy="2399069"/>
            </a:xfrm>
            <a:prstGeom prst="rect">
              <a:avLst/>
            </a:prstGeom>
            <a:effectLst>
              <a:glow rad="63500">
                <a:schemeClr val="bg1">
                  <a:alpha val="40000"/>
                </a:schemeClr>
              </a:glow>
            </a:effectLst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21"/>
            <a:stretch/>
          </p:blipFill>
          <p:spPr>
            <a:xfrm>
              <a:off x="7537747" y="1163459"/>
              <a:ext cx="2575464" cy="2578069"/>
            </a:xfrm>
            <a:prstGeom prst="ellipse">
              <a:avLst/>
            </a:prstGeom>
            <a:effectLst>
              <a:glow rad="63500">
                <a:schemeClr val="bg1">
                  <a:alpha val="40000"/>
                </a:schemeClr>
              </a:glow>
            </a:effectLst>
          </p:spPr>
        </p:pic>
      </p:grpSp>
      <p:sp>
        <p:nvSpPr>
          <p:cNvPr id="10" name="Text Box 0"/>
          <p:cNvSpPr txBox="1">
            <a:spLocks noChangeArrowheads="1"/>
          </p:cNvSpPr>
          <p:nvPr/>
        </p:nvSpPr>
        <p:spPr bwMode="auto">
          <a:xfrm>
            <a:off x="2616316" y="2715767"/>
            <a:ext cx="5904656" cy="2282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2071" tIns="56036" rIns="112071" bIns="56036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9pPr>
          </a:lstStyle>
          <a:p>
            <a:pPr algn="l" eaLnBrk="1" hangingPunct="1">
              <a:buClrTx/>
              <a:buSzTx/>
              <a:buFontTx/>
              <a:buNone/>
              <a:defRPr/>
            </a:pP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Russian Federation</a:t>
            </a:r>
          </a:p>
          <a:p>
            <a:pPr algn="l" eaLnBrk="1" hangingPunct="1">
              <a:buClrTx/>
              <a:buSzTx/>
              <a:buFontTx/>
              <a:buNone/>
              <a:defRPr/>
            </a:pPr>
            <a:endParaRPr lang="fr-FR" sz="9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Arial" charset="0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Sochi</a:t>
            </a: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, 92/5 Kurortniy Avenue 	Tel/Fax: 007 862 2255 447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9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/>
            </a:r>
            <a:br>
              <a:rPr lang="fr-FR" sz="9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Tomsk</a:t>
            </a: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, 3 Televisionniy Lane	Tel.: 007 3822 66-01-30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			Fax: 007 3822 66-03-07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endParaRPr lang="fr-FR" sz="9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Arial" charset="0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Ufa</a:t>
            </a: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, 50 Let Oktyabrya st	Tel/Fax: 007 347 274 08 04</a:t>
            </a:r>
            <a:r>
              <a:rPr lang="fr-FR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fr-FR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ru-RU" sz="900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en-US" sz="1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E</a:t>
            </a:r>
            <a:r>
              <a:rPr lang="ru-RU" sz="1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-mail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: </a:t>
            </a:r>
            <a:r>
              <a:rPr lang="en-US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oilteam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@</a:t>
            </a:r>
            <a:r>
              <a:rPr lang="en-US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oilteam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.ru</a:t>
            </a:r>
            <a:endParaRPr lang="en-US" sz="1500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en-US" sz="1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Web site</a:t>
            </a:r>
            <a:r>
              <a:rPr lang="en-US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: 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www.oilteam.ru</a:t>
            </a:r>
            <a:endParaRPr lang="ru-RU" sz="1500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6734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/>
          <p:nvPr/>
        </p:nvSpPr>
        <p:spPr>
          <a:xfrm>
            <a:off x="0" y="3108541"/>
            <a:ext cx="9144000" cy="609600"/>
          </a:xfrm>
          <a:prstGeom prst="rect">
            <a:avLst/>
          </a:prstGeom>
          <a:solidFill>
            <a:srgbClr val="005F82"/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12071" tIns="56036" rIns="112071" bIns="56036" anchor="ctr"/>
          <a:lstStyle/>
          <a:p>
            <a:pPr algn="ctr"/>
            <a:endParaRPr kumimoji="0" lang="en-US" dirty="0"/>
          </a:p>
        </p:txBody>
      </p:sp>
      <p:sp>
        <p:nvSpPr>
          <p:cNvPr id="8" name="Title 13"/>
          <p:cNvSpPr>
            <a:spLocks noGrp="1"/>
          </p:cNvSpPr>
          <p:nvPr>
            <p:ph type="ctrTitle"/>
          </p:nvPr>
        </p:nvSpPr>
        <p:spPr>
          <a:xfrm>
            <a:off x="228600" y="3231031"/>
            <a:ext cx="7239000" cy="440827"/>
          </a:xfrm>
          <a:prstGeom prst="rect">
            <a:avLst/>
          </a:prstGeom>
          <a:noFill/>
        </p:spPr>
        <p:txBody>
          <a:bodyPr vert="horz" lIns="112071" tIns="56036" rIns="112071" bIns="56036"/>
          <a:lstStyle>
            <a:lvl1pPr algn="l" eaLnBrk="1" latinLnBrk="0" hangingPunct="1">
              <a:defRPr kumimoji="0" sz="2400" b="0" cap="all" spc="184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 dirty="0"/>
          </a:p>
        </p:txBody>
      </p:sp>
      <p:sp>
        <p:nvSpPr>
          <p:cNvPr id="9" name="Rectangle 10"/>
          <p:cNvSpPr/>
          <p:nvPr/>
        </p:nvSpPr>
        <p:spPr>
          <a:xfrm>
            <a:off x="0" y="3715822"/>
            <a:ext cx="9144000" cy="27432"/>
          </a:xfrm>
          <a:prstGeom prst="rect">
            <a:avLst/>
          </a:prstGeom>
          <a:solidFill>
            <a:srgbClr val="22C0E5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12071" tIns="56036" rIns="112071" bIns="56036" anchor="ctr"/>
          <a:lstStyle/>
          <a:p>
            <a:pPr algn="ctr"/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363300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251160" y="952281"/>
            <a:ext cx="8640363" cy="3779360"/>
          </a:xfrm>
          <a:prstGeom prst="rect">
            <a:avLst/>
          </a:prstGeom>
        </p:spPr>
        <p:txBody>
          <a:bodyPr lIns="76782" tIns="38391" rIns="76782" bIns="38391"/>
          <a:lstStyle>
            <a:lvl1pPr marL="479889" marR="0" indent="-479889" algn="l" defTabSz="11207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579" indent="-350223">
              <a:buFont typeface="Arial" pitchFamily="34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891" indent="-280179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1247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1603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РАЗДЕЛ 1 </a:t>
            </a:r>
          </a:p>
          <a:p>
            <a:pPr lvl="0"/>
            <a:r>
              <a:rPr lang="ru-RU" dirty="0" smtClean="0"/>
              <a:t>РАЗДЕЛ 2 </a:t>
            </a:r>
          </a:p>
          <a:p>
            <a:pPr lvl="0"/>
            <a:r>
              <a:rPr lang="ru-RU" dirty="0" smtClean="0"/>
              <a:t>РАЗДЕЛ 3 </a:t>
            </a:r>
          </a:p>
          <a:p>
            <a:pPr lvl="0"/>
            <a:r>
              <a:rPr lang="ru-RU" dirty="0" smtClean="0"/>
              <a:t>РАЗДЕЛ 4 </a:t>
            </a:r>
          </a:p>
          <a:p>
            <a:pPr lvl="0"/>
            <a:r>
              <a:rPr lang="ru-RU" dirty="0" smtClean="0"/>
              <a:t>РАЗДЕЛ 5 </a:t>
            </a:r>
          </a:p>
          <a:p>
            <a:pPr lvl="0"/>
            <a:r>
              <a:rPr lang="ru-RU" dirty="0" smtClean="0"/>
              <a:t>РАЗДЕЛ 6 </a:t>
            </a:r>
          </a:p>
          <a:p>
            <a:pPr lvl="0"/>
            <a:endParaRPr lang="ru-RU" dirty="0" smtClean="0"/>
          </a:p>
          <a:p>
            <a:pPr lvl="0"/>
            <a:endParaRPr lang="ru-RU" dirty="0" smtClean="0"/>
          </a:p>
          <a:p>
            <a:pPr lvl="0"/>
            <a:endParaRPr lang="ru-RU" dirty="0" smtClean="0"/>
          </a:p>
          <a:p>
            <a:pPr lvl="0"/>
            <a:endParaRPr lang="ru-RU" dirty="0" smtClean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614" y="106568"/>
            <a:ext cx="8229838" cy="643918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quarter" idx="20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13.11.2018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8604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251160" y="952281"/>
            <a:ext cx="4861247" cy="3779360"/>
          </a:xfrm>
          <a:prstGeom prst="rect">
            <a:avLst/>
          </a:prstGeom>
        </p:spPr>
        <p:txBody>
          <a:bodyPr lIns="76782" tIns="38391" rIns="76782" bIns="38391"/>
          <a:lstStyle>
            <a:lvl1pPr marL="0" indent="0">
              <a:buFont typeface="Arial" pitchFamily="34" charset="0"/>
              <a:buNone/>
              <a:defRPr sz="17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579" indent="-350223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891" indent="-280179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1247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1603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5165968" y="952281"/>
            <a:ext cx="3725686" cy="3779360"/>
          </a:xfrm>
          <a:prstGeom prst="rect">
            <a:avLst/>
          </a:prstGeom>
        </p:spPr>
        <p:txBody>
          <a:bodyPr lIns="76782" tIns="38391" rIns="76782" bIns="38391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614" y="106568"/>
            <a:ext cx="8229838" cy="643918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quarter" idx="21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13.11.2018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1442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кст_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251160" y="952280"/>
            <a:ext cx="4861247" cy="1781451"/>
          </a:xfrm>
          <a:prstGeom prst="rect">
            <a:avLst/>
          </a:prstGeom>
        </p:spPr>
        <p:txBody>
          <a:bodyPr lIns="76782" tIns="38391" rIns="76782" bIns="38391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579" indent="-350223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891" indent="-280179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1247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1603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5165968" y="952281"/>
            <a:ext cx="3725686" cy="3779360"/>
          </a:xfrm>
          <a:prstGeom prst="rect">
            <a:avLst/>
          </a:prstGeom>
        </p:spPr>
        <p:txBody>
          <a:bodyPr lIns="76782" tIns="38391" rIns="76782" bIns="38391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1" name="Текст 2"/>
          <p:cNvSpPr>
            <a:spLocks noGrp="1"/>
          </p:cNvSpPr>
          <p:nvPr>
            <p:ph type="body" sz="quarter" idx="21" hasCustomPrompt="1"/>
          </p:nvPr>
        </p:nvSpPr>
        <p:spPr>
          <a:xfrm>
            <a:off x="251521" y="2841719"/>
            <a:ext cx="4861247" cy="1781451"/>
          </a:xfrm>
          <a:prstGeom prst="rect">
            <a:avLst/>
          </a:prstGeom>
        </p:spPr>
        <p:txBody>
          <a:bodyPr lIns="76782" tIns="38391" rIns="76782" bIns="38391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579" indent="-350223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891" indent="-280179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1247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1603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614" y="106568"/>
            <a:ext cx="8229838" cy="643918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quarter" idx="22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13.11.2018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6970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/>
          <p:cNvGrpSpPr/>
          <p:nvPr/>
        </p:nvGrpSpPr>
        <p:grpSpPr>
          <a:xfrm>
            <a:off x="1816610" y="627535"/>
            <a:ext cx="5766327" cy="1933105"/>
            <a:chOff x="2422773" y="1163459"/>
            <a:chExt cx="7690438" cy="2578070"/>
          </a:xfrm>
        </p:grpSpPr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452" b="99760" l="0" r="65094">
                          <a14:foregroundMark x1="11242" y1="16827" x2="11242" y2="16827"/>
                          <a14:foregroundMark x1="15959" y1="29567" x2="15959" y2="29567"/>
                          <a14:foregroundMark x1="11557" y1="31490" x2="11557" y2="31490"/>
                          <a14:foregroundMark x1="7704" y1="28606" x2="7704" y2="28606"/>
                          <a14:foregroundMark x1="24528" y1="26923" x2="24528" y2="26923"/>
                          <a14:foregroundMark x1="31997" y1="27163" x2="31997" y2="27163"/>
                          <a14:foregroundMark x1="41431" y1="29327" x2="41431" y2="29327"/>
                          <a14:foregroundMark x1="31525" y1="62740" x2="31525" y2="62740"/>
                          <a14:foregroundMark x1="35613" y1="64423" x2="35613" y2="64423"/>
                          <a14:foregroundMark x1="40409" y1="63942" x2="40409" y2="63942"/>
                          <a14:foregroundMark x1="45991" y1="63942" x2="45991" y2="63942"/>
                          <a14:foregroundMark x1="51179" y1="63702" x2="51179" y2="63702"/>
                          <a14:foregroundMark x1="54167" y1="64423" x2="54167" y2="64423"/>
                          <a14:foregroundMark x1="59827" y1="63702" x2="59827" y2="63702"/>
                          <a14:backgroundMark x1="47248" y1="65625" x2="47248" y2="65625"/>
                          <a14:backgroundMark x1="50629" y1="67548" x2="50629" y2="675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2773" y="1342460"/>
              <a:ext cx="7334106" cy="2399069"/>
            </a:xfrm>
            <a:prstGeom prst="rect">
              <a:avLst/>
            </a:prstGeom>
            <a:effectLst>
              <a:glow rad="63500">
                <a:schemeClr val="bg1">
                  <a:alpha val="40000"/>
                </a:schemeClr>
              </a:glow>
            </a:effectLst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21"/>
            <a:stretch/>
          </p:blipFill>
          <p:spPr>
            <a:xfrm>
              <a:off x="7537747" y="1163459"/>
              <a:ext cx="2575464" cy="2578069"/>
            </a:xfrm>
            <a:prstGeom prst="ellipse">
              <a:avLst/>
            </a:prstGeom>
            <a:effectLst>
              <a:glow rad="63500">
                <a:schemeClr val="bg1">
                  <a:alpha val="40000"/>
                </a:schemeClr>
              </a:glow>
            </a:effectLst>
          </p:spPr>
        </p:pic>
      </p:grpSp>
      <p:sp>
        <p:nvSpPr>
          <p:cNvPr id="5" name="Text Box 0"/>
          <p:cNvSpPr txBox="1">
            <a:spLocks noChangeArrowheads="1"/>
          </p:cNvSpPr>
          <p:nvPr/>
        </p:nvSpPr>
        <p:spPr bwMode="auto">
          <a:xfrm>
            <a:off x="2843808" y="2355726"/>
            <a:ext cx="4248472" cy="274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2071" tIns="56036" rIns="112071" bIns="56036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9pPr>
          </a:lstStyle>
          <a:p>
            <a:pPr algn="l" eaLnBrk="1" hangingPunct="1">
              <a:buClrTx/>
              <a:buSzTx/>
              <a:buFontTx/>
              <a:buNone/>
              <a:defRPr/>
            </a:pP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Russian Federation</a:t>
            </a:r>
          </a:p>
          <a:p>
            <a:pPr algn="l" eaLnBrk="1" hangingPunct="1">
              <a:buClrTx/>
              <a:buSzTx/>
              <a:buFontTx/>
              <a:buNone/>
              <a:defRPr/>
            </a:pPr>
            <a:endParaRPr lang="fr-FR" sz="9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Arial" charset="0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Sochi</a:t>
            </a: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, 92/5 Kurortniy Avenue 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	Tel/Fax: 007 862 2255 447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9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/>
            </a:r>
            <a:br>
              <a:rPr lang="fr-FR" sz="9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Tomsk</a:t>
            </a: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, 3 Televisionniy Lane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	Tel.: 007 3822 66-01-30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	Fax: 007 3822 66-03-07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endParaRPr lang="fr-FR" sz="9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Arial" charset="0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Ufa</a:t>
            </a: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, 50 Let Oktyabrya st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	Tel/Fax: 007 347 274 08 04</a:t>
            </a:r>
            <a:r>
              <a:rPr lang="fr-FR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fr-FR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ru-RU" sz="900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ru-RU" sz="1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e-mail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: </a:t>
            </a:r>
            <a:r>
              <a:rPr lang="en-US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oilteam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@</a:t>
            </a:r>
            <a:r>
              <a:rPr lang="en-US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oilteam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.ru </a:t>
            </a:r>
          </a:p>
        </p:txBody>
      </p:sp>
      <p:pic>
        <p:nvPicPr>
          <p:cNvPr id="6" name="Picture 2" descr="C:\Users\VjalyjEA\Pictures\static_qr_code_without_log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35" y="3003697"/>
            <a:ext cx="1258069" cy="125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874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535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251162" y="952282"/>
            <a:ext cx="4861247" cy="3779360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7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5165968" y="952282"/>
            <a:ext cx="3725686" cy="3779360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10" name="Title 13"/>
          <p:cNvSpPr>
            <a:spLocks noGrp="1"/>
          </p:cNvSpPr>
          <p:nvPr>
            <p:ph type="ctrTitle" hasCustomPrompt="1"/>
          </p:nvPr>
        </p:nvSpPr>
        <p:spPr>
          <a:xfrm>
            <a:off x="252001" y="113476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1" name="Текст 25" title="Подзаголовок"/>
          <p:cNvSpPr>
            <a:spLocks noGrp="1"/>
          </p:cNvSpPr>
          <p:nvPr>
            <p:ph type="body" sz="quarter" idx="26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8" name="Дата 7"/>
          <p:cNvSpPr>
            <a:spLocks noGrp="1"/>
          </p:cNvSpPr>
          <p:nvPr>
            <p:ph type="dt" sz="quarter" idx="27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13.11.2018</a:t>
            </a:fld>
            <a:endParaRPr lang="ru-RU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1640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кст/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251162" y="952280"/>
            <a:ext cx="4861247" cy="1781451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5165968" y="952282"/>
            <a:ext cx="3725686" cy="3779360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11" name="Title 13"/>
          <p:cNvSpPr>
            <a:spLocks noGrp="1"/>
          </p:cNvSpPr>
          <p:nvPr>
            <p:ph type="ctrTitle" hasCustomPrompt="1"/>
          </p:nvPr>
        </p:nvSpPr>
        <p:spPr>
          <a:xfrm>
            <a:off x="252001" y="113476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3" name="Текст 2"/>
          <p:cNvSpPr>
            <a:spLocks noGrp="1"/>
          </p:cNvSpPr>
          <p:nvPr>
            <p:ph type="body" sz="quarter" idx="21" hasCustomPrompt="1"/>
          </p:nvPr>
        </p:nvSpPr>
        <p:spPr>
          <a:xfrm>
            <a:off x="251525" y="2842052"/>
            <a:ext cx="4861247" cy="1781451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10" name="Текст 25" title="Подзаголовок"/>
          <p:cNvSpPr>
            <a:spLocks noGrp="1"/>
          </p:cNvSpPr>
          <p:nvPr>
            <p:ph type="body" sz="quarter" idx="26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2" name="Дата 1"/>
          <p:cNvSpPr>
            <a:spLocks noGrp="1"/>
          </p:cNvSpPr>
          <p:nvPr>
            <p:ph type="dt" sz="quarter" idx="27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13.11.2018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16326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oilteam.ru/eng/img/logo-big.png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39"/>
          <a:stretch/>
        </p:blipFill>
        <p:spPr bwMode="auto">
          <a:xfrm>
            <a:off x="8313160" y="130232"/>
            <a:ext cx="673824" cy="6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Дата 4"/>
          <p:cNvSpPr>
            <a:spLocks noGrp="1"/>
          </p:cNvSpPr>
          <p:nvPr>
            <p:ph type="dt" sz="quarter" idx="2"/>
          </p:nvPr>
        </p:nvSpPr>
        <p:spPr>
          <a:xfrm>
            <a:off x="107504" y="4860000"/>
            <a:ext cx="1531848" cy="266700"/>
          </a:xfrm>
          <a:prstGeom prst="rect">
            <a:avLst/>
          </a:prstGeom>
          <a:noFill/>
        </p:spPr>
        <p:txBody>
          <a:bodyPr vert="horz" lIns="112071" tIns="56036" rIns="112071" bIns="56036" anchor="ctr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3D96A2D-6F86-4E01-B286-D8E27A6F4423}" type="datetimeFigureOut">
              <a:rPr lang="ru-RU" smtClean="0"/>
              <a:t>13.11.2018</a:t>
            </a:fld>
            <a:endParaRPr lang="ru-RU"/>
          </a:p>
        </p:txBody>
      </p:sp>
      <p:sp>
        <p:nvSpPr>
          <p:cNvPr id="7" name="Нижний колонтитул 22"/>
          <p:cNvSpPr>
            <a:spLocks noGrp="1"/>
          </p:cNvSpPr>
          <p:nvPr>
            <p:ph type="ftr" sz="quarter" idx="3"/>
          </p:nvPr>
        </p:nvSpPr>
        <p:spPr>
          <a:xfrm>
            <a:off x="1648619" y="4860002"/>
            <a:ext cx="5702300" cy="255587"/>
          </a:xfrm>
          <a:prstGeom prst="rect">
            <a:avLst/>
          </a:prstGeom>
          <a:noFill/>
        </p:spPr>
        <p:txBody>
          <a:bodyPr vert="horz" lIns="112071" tIns="56036" rIns="112071" bIns="56036" anchor="ctr"/>
          <a:lstStyle>
            <a:lvl1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8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7812360" y="4860000"/>
            <a:ext cx="990600" cy="277812"/>
          </a:xfrm>
          <a:prstGeom prst="rect">
            <a:avLst/>
          </a:prstGeom>
        </p:spPr>
        <p:txBody>
          <a:bodyPr vert="horz" lIns="112071" tIns="56036" rIns="112071" bIns="56036" anchor="ctr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0" y="825559"/>
            <a:ext cx="9144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-662" y="4839479"/>
            <a:ext cx="9144000" cy="539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07504" y="94278"/>
            <a:ext cx="8064896" cy="389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Заголовок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142784" y="483519"/>
            <a:ext cx="7957608" cy="342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11207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 smtClean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715466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5" r:id="rId12"/>
    <p:sldLayoutId id="2147483672" r:id="rId13"/>
    <p:sldLayoutId id="2147483673" r:id="rId14"/>
    <p:sldLayoutId id="2147483674" r:id="rId15"/>
  </p:sldLayoutIdLst>
  <p:timing>
    <p:tnLst>
      <p:par>
        <p:cTn id="1" dur="indefinite" restart="never" nodeType="tmRoot"/>
      </p:par>
    </p:tnLst>
  </p:timing>
  <p:txStyles>
    <p:titleStyle>
      <a:lvl1pPr algn="l" defTabSz="1120712" rtl="0" eaLnBrk="1" latinLnBrk="0" hangingPunct="1">
        <a:spcBef>
          <a:spcPct val="0"/>
        </a:spcBef>
        <a:buNone/>
        <a:defRPr sz="24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marR="0" indent="0" algn="l" defTabSz="112071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None/>
        <a:tabLst/>
        <a:defRPr sz="1600" b="1" kern="1200">
          <a:solidFill>
            <a:srgbClr val="00B0F0"/>
          </a:solidFill>
          <a:latin typeface="+mn-lt"/>
          <a:ea typeface="+mn-ea"/>
          <a:cs typeface="+mn-cs"/>
        </a:defRPr>
      </a:lvl1pPr>
      <a:lvl2pPr marL="910579" indent="-350223" algn="l" defTabSz="1120712" rtl="0" eaLnBrk="1" latinLnBrk="0" hangingPunct="1">
        <a:spcBef>
          <a:spcPct val="20000"/>
        </a:spcBef>
        <a:buFont typeface="Arial" pitchFamily="34" charset="0"/>
        <a:buChar char="–"/>
        <a:defRPr sz="3400" kern="1200">
          <a:solidFill>
            <a:schemeClr val="tx1"/>
          </a:solidFill>
          <a:latin typeface="+mn-lt"/>
          <a:ea typeface="+mn-ea"/>
          <a:cs typeface="+mn-cs"/>
        </a:defRPr>
      </a:lvl2pPr>
      <a:lvl3pPr marL="1400891" indent="-280179" algn="l" defTabSz="1120712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961247" indent="-280179" algn="l" defTabSz="1120712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521603" indent="-280179" algn="l" defTabSz="1120712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81959" indent="-280179" algn="l" defTabSz="112071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42315" indent="-280179" algn="l" defTabSz="112071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02672" indent="-280179" algn="l" defTabSz="112071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63029" indent="-280179" algn="l" defTabSz="112071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60356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20712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81068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41425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01782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62138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922494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482850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fontScale="70000" lnSpcReduction="20000"/>
          </a:bodyPr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K-means clustering</a:t>
            </a:r>
            <a:endParaRPr lang="ru-RU" dirty="0"/>
          </a:p>
        </p:txBody>
      </p:sp>
      <p:sp>
        <p:nvSpPr>
          <p:cNvPr id="11" name="AutoShape 2" descr="data:image/png;base64,iVBORw0KGgoAAAANSUhEUgAAAjUAAAH0CAMAAADylywmAAABlVBMVEUAAAAAAAsAABUAACsAAFUAAKoACwAACysAC1UAC4AAFQAAFSsAFVUAFYAAFaoAICsAIFUAINQAKwsAKyAAKysAK1UAK4AAK/8ANYAANf8AQKoAQNQAQP8AVQAAVQsAVRUAVSsAVVUAVYAAVaoAgAsAgCsAgDUAgNQAqhUAqkAAqlUAqv8A1CAA1DUA1EAA1IAA1NQA1P8A/ysA/zUA/0AA/6oA/9QA//8VAAAVACsVAKoVANQVKwAVgAArAAArACsrAFUrAIArAKorAP8rKwArK1UrK4ArVQArVaorgNQrqgBAACtAAFVAAIBAAKpAAP9AKwBAVQBA1ABVAABVACtVAFVVAP9VKwBVK4BVVQBVVapVgABVqv9V/wBrACtrAFVrAIBrANRrAP9rgABrqgBr/wCAAACAAFWAAICAAKqAANSAAP+AKwCAKyuAK1WAVQCAgCuAqgCAqoCA1ACA1NSA1P+A/wCqAACqVQCqVSuq///UAADUgCvU1IDU////AAD/AL//qlX/vwD/1ID//6r//9T////T5YA3AAAACXBIWXMAAAsSAAALEgHS3X78AAAgAElEQVR4nO2di5/c1nXfkSzd+iFbSRzqxWFMec1E3HVFk53lsFY9flCRSioNaw6llCnFtnG9JD1S6sQmdiOywi53uX93cXFf59x7gcEdAPPA/H4fLmcHg3uBuee7OOe+kzMIilWy7BuA1lCgBooXqIHiBWqgeIEaKF6gBooXqIHiBWqgeIEaKF6gBooXqIHiBWqgeIEaKF6gBooXqIHiBWqgeIEaKF6gBooXqIHiBWqgeIEaKF6gBooXqIHiBWqgeIEaKF6gBooXqIHiBWqgeIEaKF6gBooXqIHiBWqgeIEaKF6gBooXqIHiBWqgeIEaKF6gBooXqIHiBWqgeIEaKF6gBooXqIHiBWqgeIEaKF6gBooXqIHiBWqgeIEaKF6gBooXqIHiBWqgeIEaKF6gBooXqIHiBWqgeIEaKF6gBopXE2oSaA3UGirU8ktKCy1IoAaKF6iB4gVqoHiBGiheoAaKF6iB4gVqoHiBGiheoAaKF6iB4gVqoHiBGiheoAaKF6iB4gVqoHiBGiheoGZ1lGUvCx0JLftmKgVqVkegZilp11WZlaTmJcGneFOW8mVYXd8wqFkBgZp6mZ6Mi6Hu575azA2tqNJ0WsgwMxppL2VkyamSIk7n0/WNL4eaV188LF6P3/g6Om2PBGqiMj399Cv2GpO2FxKsSGZGIeWGT3MF0JCv7KA4XZydyl/6S83GP2tAzTyZnk42NK6ZcklIBoOB5mWgfxcY2CBZnSrfDIeDQf4yGIhf9GHGXNffAnWoxQrUdJJpT6nxUKHUFLQE3JTghpxXuCGL0nCo8NHMiJNHKvNuvw1q3osRqGme6QZFw8qisoItIlbCjBcLy5jWUCMSiKiZSOQy1BLuTPumjDIzHHb7pVDz7ligprVMN+BZY5vcCBXSriweligogBg14pDDjDhV4GLI0bkXh8XJOv9uvxxq3h0J1CwyU1ADahabdnVk+oZcagwGkglDjY1sWLBDEuhk4nNCjWzNKd4QBKfdttmg5t2JQE0HmfY5GjZ91JoY1bTCnBL3USPLjKFGfuJQI96KnEx7jeayOKTP6L7fGzXvtgVqusq0r8+aIy3roUzjirC3bur14uEiCmag6F8daVSUf5JNxTLr4qjtuurye6Lm3aZAzZIyXVtqjo4YMzYaZpIexqeG18fTIDGWGxMJi6TB63QLDqhpS6Cm80x7VvPmuOTSfdFiFMzAviGVZCrS8mdwsZVoDzPpmoxGIfWRmr5Fw6BmEZkGat6dbuzQoRxeBlaKGEqN8TGci0jZKndWwkw/qenRswbULC7TftS8Wfg7KFNmuxjl6JipZkZ3Rk7tyBgHD/bW6W2oVC+p6SbtogVqViXT9aGmHjOMGtK3YKkxKGgyClGE9JBh0+3JZKY16NHH0nkVDrOjr76kaHhye+60KyNQs+BMTz/9ffJwzrQrI1Cz4ExFjfswFAuvCzVOA00FMwNr1OEwwIxDDSHFHiLNMvIjNmiH4UO56S6yWWZ7TV6R8sEBNaCmRIFxNbXTLl0lzTOzqLHtNVPbVkOombIPU+ulvEZg1b4sftWHi//llRbRE4U6VLRADaiJUr3wd8B7oUaSGR3nMndEWmS09wrMYWDcmGQ0RlYuS1NDWo87KYel9Xk/fPVFkvgdCqAG1JRJ9EMd5lXvk4/Wpx+qbkWbUENCU2nzqStSn7bOikGkvZWROcN2fLOYmDHTK2ryaPjVl8/Wa7Q5qLFakofKHzTHt8/OjrcXc0NNpRdVVGHwLGasFDW03hz2PoFRxd64Gs0Mk0NN5qqT8lhWNHxY9Hn70IAaULPgtJ1IYBJd1WbM2DY5g4plxlSk/SF+UxnxVlPjeCe5uCOoWbZAjS/0eVeILNAaRYtlRtWOPd9kPrFMONwEx/kxh8QxIm9k9K2o6aQHE33eFQI1JUKfd6mieJHLnRlpp6SMTGGZRQ0JkJ0z3La+EFPUV2VyuEQHRYM+71KBmlKhz7tUoKZUqEMFVQ8YYebQ8cw0BzOrOyYOmt7DxLYSu4ut6RPN7/IXsigoqFmsQE2lQE1AQWLq+qqMMqPIoNuzEGrYAapw402QHEmM2mlB93cxajrYQxPUBARqZgjUBDRnAw2hhnqQEZdpHS7hZkjFImJ7gKU0n8tZEORSkhtQsxiBmhkCNQE1YKaYiVBKjedwApN0GS+sIk7H+5HspB80mDBqhsNO4mFQExComSFQE9Cc1AhDFdVxEZsKQz8dJ7fS9A83kzv5z+5Iz2YKAaSDXxMEW1ScmZcOdTov0s0t78N4qA58FKgJqC1qHt16+svfpg/upeJnBGq6y3T51IjBNHMwI0ykxutqm/5gmD74PP1v/zm5J374lrqes7IeypkCZRkyB51EjBf7G6hZoFqn5l76sfgBNd1luuLUhOrkek6A1zR3eTf9sPBQH4sfOry31OUwRERo7RwKckOYsTGxQamDeBjUeGqPmr0kufMvIhK+J35ATXeZrgY1kT6KuiUjTkdK52lPbVcjCX8ZNfJUOycq1Zm52KVehZscADWLEqiZKVDjCdTMFKhxJEfWkLWCS2VG10gbOTENMy21aPGppiG4iYtJbyEypHgoytwINRlXEYq1zQ2ocdQ+NUmSgJqOM10FamRpz6ZGIWNpYPYUVOXHi6nJjBpzuqx6KUjspnSGmhIRiOxqkNUtNsuk5mQcno3SKNMW07YhUFNDMUY6vf/s7EVgoaJGmbaZtg3J1pp63BhpExqvQaYLuNQ4MoTYWLgCGMMN8U/sqEZFre1ol5FttZBijCTWKKqYkzJfpm2mbUOtUzOqhKZX1CRc8uDGPGvqRcPUKm5Q66ExmwTbB+URxUBikbDHkt09yrhO6UdbLaQyaorFWtwPTyehlfRqZ9rkhhYmUFNDMdSc/PzZ2XGdcHhtqTFLG82iRi8UbSq41dRwBRpxiqwkN4wZZ3QNo6YkU/lqbkwvXj0YtFhOMdSIPcCEl5o30yY3tBiBmnrCs4bKUFPNjFvJzZwWviA3QVRkHgQ/b0xwUOQKZBtMeUvkGvoul0rN2XGSbNV41IAaUNNepp2nbaxa1GS+ZFObMbQlYm97tJcku09uimHnwRBWTZi0eRkqSqhx6JQhNHFcrHNBv4KaDtU2NVeT7dHl3b03/uctCwCoicu087SNNXsVauWbJCok5CxR+rEYOfzgk2TrroQg4MEIZcSLzaDG/OoMNJa35eWtovu2ygnUUHVFzWfTp78CNfNl2nnaxuqCmt/cST/85C6omTfTztM2VJ1dEljtSQ0zp5i4RHycpmMx9VJ6qDptxExOt5QDkkOWvCHS4mOpUTfeVkmBGqsuqHFjWFATm2nnaRup3i4JxkMJXhwTSbs6B1LtdYLUSGOTA3bPhZoiEOmdNUnlzlnesa2yAjVaoKa+yqgpvmJ31JyMixEYge6JJVHzUquSGdZY4zBjNtWeU04TUH14TAgtQ2MnFxNej9aeGrEXndCxP/AC1ICaEukRgauyF1399agZNcS3SGaMD5oj8LUoKnsH8yjzgJIasn+CS1/xpq0hfXjWCIGaOC0prjmdrExcU9M1FWJ+RLxVR7VFq2Cp+NRk6DApa9eBwX0eNeRN5opdpZ0yWxI13aSdS6AmXptOTdyWuc6bIDVV6AQ/KNySdXnaTw1LvVRApKUvQA0Bvp1S2/SaN6iZRxsdDdfcntt72NtRxYVFAtTERMOeO1HUlOARoE/hYqkxXQjOnbY1WSGGmhfF86Fk58EamVqtSM17NanZmyRXhsOLSbJ9NSnWm11vaoQCT4famVqtyLNmdhzsPewZM0a65k3WPqsmZa/gQZPBrpA9n2TfF/7p8u7BvtN76XVAsA03VHrjlEIzSJdCTa2JLWtT814eNWJYqHzd2WVPm/zNwUH2A0HN9o398dbdNaSGz9jN9WK7QaZNbqgTLY+ad4t/YjD65WTrWpCa57s39vef/moNqXEP13vUrAk1RUgTZIXtMDdyjORbgp6jiKlJzWURtmSTzA4MzDN7/cr1yfMsOxiNDvbFqC736ppeCZBu/TWfOMxLoLNMhdjtjOeLo6ZWVLMuNe9lUqM8VE7OpWsuNe8kySQ/tp9fbJzc6wE1h7ebZGq1EtEwGU6jMakmYjY1yjVVtNeoj0Q0vLN744di8ovjoZhbdK4s2TIgZSE5N2Y/UAvCtVF0UdS8+rKWg1qTmvcyqQlk2ltqaoY1a/GscYbuESM5Re8ZmFrFOAtRXGw8L+sfotyUADVikx4C3Oj+cJatosEOqxnwuwuqeeFtbJ83qGmgje29VNTInmaHGnkoODiP2MQZCkORmTp90UE5ZzjU5H9TxSvBLECN3rzOJHOA4ViCmqZaBWpyMsqoKR7FoIZr+TVvRY1uCmOlq12Tw43pzHGokQgQaqpYISqKgHRTW+MPhz41liiWiTNUmLmnwDXXmZrViYZBzTxamdHmfu9Fl9IrjrwseYiX2DkcaZo9ulPVoxBLDTO8ugux3myp3QOHDG8S6KCPao2bDX3WrAQ1owKaEmrk7YAaqmXXvEuoGZU6AslMYRPpCBxq9CYZpuey/vQow4pkh1BTerpzSE5OMKNrDDPilz5R003a+gI1jVRGTfEUBjWgJqglUXMyfvjqiyS0UvoiqDky6+/l8oAptZesNjkNuMps3sDPyAm8ZP5c1S2MgmeY5iKJismnZPTxulIjouHDh3I/j9i0LQjUNNRyqMlr3EX/+ZL6vBk10gbimU6aXwK2EsxkvhxmqmbRsbdqTdmdZGtf527zl5+NbpyvR40ih442r4JPnNWsAJfkofIHzfHtvObtDyjdEGr0mrI/Ge1MPGrG8rPRzjlQw3RY1LwDo5AXTo3eUi5QvAPdSGxtldn11Uy7raVFuQrx2ayVRPJnzbsH2cHB+XNOU7P4/3uD1w6yd2/88N1AQkIN7ZKa6u1dgk09DFkRPDcrwI2sQ60SNYO3vldGzc4uqFlA2no6OnI8VNCqpktHW4pYwnZuG2qM6aZVvoFRIyY+fes771+/NOTdWrkm2fM76RuX84dx+NaMnK0yaUd7yu+SdZQvlJq8stzS7hvLrHmvDDXZJHnzreRP3g9Rk43FNLvQs2btqBExbGtzL5dW865mhoabpNPJEkSoMVawNovohwrMVdIomC6tYELTTR4Y2qc/s33wIU/ZNB6OoabWTqkVmbKcllfzBjUdU8NHL5x89H/b8lDLq3lT/2RcCSGCW1TNIdJWJZBQpxSuccuD4c+kaXXGQ9JHrcLsqc2hihvGhbycjqmLFr6SmFwg36QQY541eTAS8im1M6VaWs0b1Cyamo96sO+l8ky6gc9r+rejhh3/xBZv1C5JvQkaR1s+5CQkM2yOp57rRMYDVlND+WMXJSvIBlNLX9qkEKPimv8OakCNUGwdqh0PdTopnfrbNTW6E4GUqS3czItQuecwsa7uL6zd7aStxahhXpAxo31bhdVTPq/SXNbzmOQNdaxN4uEoak4nodF3tTMlGX36+7I1t0BN36hpmKmVqHEfhgkENaCmRLKdJvjo6pYa28ntyPDhUaM/kZGCsSczcIAZr0XWSlnaMmPYJJmWVMxYNrox2eFCDu0LJbEZNmuxWSY186VtJFCzxtR0lHa2dHNwyXjaIDLET6lST31RXJRK2mVVT5X2LEM65dY08MzwUMXd6mHGJGfvpiRRJQ1G8xcjqAE18dokal5S/6RokL9WEyOpGXFgCCLUbsU762hKrT6izGR69B3rwg55Kbni7NUkGWuHxqiRp3sxtYngQU28ekCNXM/v8u6N/eegpqW0M/TS1rolLKYMq4nRHkpRw+xQwoWukwdMrwytnZJZzYRGwgVLIWrePcjEmJuDZF+Hz85FtWskqxSQgzY79XcyZ0mWUVNkDWpWk5qLk2z/ANS0lLZStp87s+SMOBmzPRQlYWYLX+Ac1mfFBsM4LmvqqkDtR1eu5x7q0n62v5959XpaZychOluUyX794mvNWZagZq2ouV6sOHt1LKJhUNNO2kqZ8XvaM5DyruufiIcqqRsTR1DyKYFHVMKN79DWNJVx6gfNr/K21VmlDYysOYBUyB1mQM1MgRpQEy86gs96qLrUOEwEfJTnGdgH1l2oYzRRmbML+DcydkZQ419t5EXD+sYNk/I7qde5yhLUgJp4bQo1fLRw5q3TGEGNNAlJnWXS0cgzHAQMS/qNQ00QlyqJhR6NDzM3ZMcOM2q0t2Tej321uUoT1KwbNcUw/XWi5kV4Kb26mTa5oaYCNUuj5rDGTqkVmXaetkKMmpIVieagpggzpoQML0iZ6k/tGzXrZC6pDQKHKi6TGZdRI99IXMhKo4ulpu5GP6CmS2pkXLPK1PC5l8Vyr3UeNytHDVsPIECNXvfILVLNTEaMRGotxOHYAXVehYhwY5gJ9zLRBCXUpOmwEropl8SHDOFx/NMCnjUnP39W73kDakANV53YZkWpcfq8yZqt+hApTRM22jhSdRzxATUj5aaGZBwetTo7IM5kPdolZPitMPYzZ5FGjXMAFv1im3iciXtzcwNqQE28YqgRa9e8+uf1q3mTCbpeu7AoNjuxiJWmmbJvu6ZNej1hwaOCmC3Ajfw/1MtEMatanE16KHO27U/L9GAbfQP6P76DVMABz1Gise01La1E0k3aEoGapVLTMNPO0wblEeP1QKlCD5Wp48MyV45LIp7ByqOCRcPOpzO0tz16Ok5uie2ci/eSB9MkYLkjV9bnjPRgZVAzW32iRqxS/OjW019eurazDWpaShsQDYDLPFSFHNi89B41DgyEGu2jhjx0Ll2ZKKj8WfPpZ2KRx53dkR57LD2QC6meK2HpzvRq+ZKfJtyAmrWkZq941ICaNtJykcWNZJE73mkGMIOAQ1JGKK1XM3fD4LGvxq05QNTyUnvCQ+298dvx55YIOdKGXZCsGysbDLSn8tsHQQ1XT6nJo+HdB0lyEdS0lJaL1Le90icHHUck3zrU6N4A1cpnISHN/wHfZLozuTXZAZWUVsYJSM5oQb5zeKpB9mJrFhwLmYt6pZFlL1+2ZSRQA2rijSSH/YAaUBNjpJ5Qw0tIIWCpcaKWIprRLcLmU1380zg5mJac5WVt3to6lpeDQ4Ic7TN1K2xpoG7m5SGYATVUoAbUxCq8gy5FyJBkiSKtNPKgsaP8P3UcjFXFgJmprUN5zBAvpnvEHRMHbB7BsE3q5GO+s6Dm6KgdI4EaUBNvpJ5QE+RGExE4TOJhMvteG8BQUwEByZCc5bTZ2kxJc65Hjc3HY0YF0KWgOFw69MkzVHMPqKECNf2j5mRcjGIPTK5qhxoyIcFBg0odlNVs7wzPG6VWJdQETMMmNph8eKbmTaD2TTJj1AWdlHNYZsdWdNS/qIq7ZGZNqBF70QkFdrYDNf2jRpt7rkyt9CrVne1Fx6gh/btBaiw7rG1PxanarEFmyLSjIDdG1lGwPMSinleGwx8nya0nN/+0ctCNRcF0O9El1abEd1lEnBHK9nTTSTcHM9HUvGhnPtRinzXtUTNO7qTpH24mtx4nW3dboeby7t73h8O/en86vX/3x5f6Sc3J3/5DO7Poigl5i4hraCd2NoMZ80a00cvQNmX6za2nv/yn6eNbo9H/zv+f+nIG7kk3QAzrQ/DpZ/m/331y80/e/6v3BTVB58cOGhACnrKCGiYLzFEH1PC5l2evvvxjOx6qo7RW3VDzQJh4+ijZujZ9fO6zNqm5e/3Se8lf9IQa5+iL2y3FNR2l1Tqy4twMgsR4kjbxV77PqSl22N7bnk6f/JTZKtCBSLoq9Wa4hhzzyaPi8XX/7tNfDYePP6DIGZXE3nw6N6fGfA81poZO1hK/iDB4fmbiqDn56Ou2qOm25t0VNbmHEuu2XtvbFmZuhRox4+BxHglv3f1Roh9f/aLmRWHp0r0HZ2Zq1XE0XE6NZkf6obRiyG6AmqLC894VYWLx49nKvOPWJC4xbH6flSn1cYY8fWbA6TDgzR0Nh5Qa8uewSGrO1qXm3RU1xTMlbDJQc9Y5NWv6rAE11Ubqukehy5o3Y6aEmjrRTWDJT6bKjmwyik9drAKWqRfL2NTeVbxqkXvDZPLckHJjjmUZoWauIu5h7+UaUpP/AYGalaGm1EN5zJgDdh8U4peYlXITl1HjVrpSQk0pN2qpPQ9X21cdHthDPA9Np6EbqlXVhmSunfxlbanpsubdMTXFjYOa4OFuqekwGj46cqjxuKHLHDncZLan2xmVEqCGsFJCjTmozReETa1/6NwOD8HLfeUoLLa7prkhfYC0DM9VyMuhpsOa9zpSMwrENaDG0yKfNdIlMf8kH9bOCmumhLXFjO0oN9LEIeNpaojNA31FKkyesZoj40ZlHGTG3p4js8xRUM2Y6WHNu3tqSsZDgZo1rkMFqSHS8aEoWoWJR40mI+VGcQbwyjMcIsypZgQNTzIakQNBe5MpC5zgEK4lzKibp1Mv2BprxkO1a6SkuFdQA2pijNQ1NV3VvHkY/FLHwqRAqx7cGTMMGRCjx+CFTUcVYMb/fIbMMvsyrynNqm56FYQ7sn88c0xMmG2kjqnpLBpeQ2r2tkVf+q74aUSNzOBqcm40fXqpl9QEat7uuMH5RHlhNDByRHk6/LA/VRKD2go4cQZBWvRrauZdW0xkZkFjiwUaL+/uvSF+zO2RtIbAcl6kZAb37z756ZOb35gqasQH1kcNKTVzTO826uGzpktq5IPh1pSMyWpIjcjy3dHoXfHTiBqZgaBG3l3/qOms5s2XVHPWgzVwaAM6z+/CLbDarmto9WD45f+6+Y3S+UiGvTKXFKTmwceWGkeltWuXGjEI+XGyVVBDPtAFsP7UdJO2c2qUiT/97Omv2qQmB/HD/2E9lKOa1FzeFSOQp9PHH4CaSK0nNbnTu5PaaNhRTWqE53x865EYfdxTakQULJyUH9a0QI0tLVZrGDiVKXKSUUpVUuG5LGYViPV+A9QEuDFD6YKn1SNC3Q5dv9O5mIp9LPLsCw5CWhg1x/U2S61FTVF9Ovkv8WkrtQBq9sZ5NAxqgodD1Jz84quzF9vzZ2qVI3Py0dcd9HnT6lCW+dx4FaYSZsIccGvNoobOLGGj74ba/PpqJO8AMzaVGk4j7jV0Kr99k3MJN4v0UIKceTO1Op1s/VFsNFWgE5m2UqBmBajxW97aedaIFptk++y49Zq3ZoLM8mdFZXYv0cjo02QRG16cZSSYCeOYcT5X2fL5D2TsTZAZj2+XfZebaSga9qiZPyCOe9acjFd8V7HNoWYi+w+SvxF9CJaa/E985ajJfcv9Fd9jV3Jj4l6vsBgzZGKUdRP+TF3utkqYCfzpmzPZGz1jKpS3ISuUnR7zKyT7Dy7v3vj1r69d3Tb5m4GGZHzNcBjY7HKx1LS0W+rJ+GHuo9qveW8MNaoD4uLWvQcrTo3oNWrnWSP6oQR+rUfDkhq2dlpQ7IHPfJA3+FejRBCoz4wP0DQwk0Fxw9xZkBk9v0BTc/FOen4n+cttk3VBjTMTSnzfknh4Ic+a1nZLzWvcxXbyHYw23xBqpIe6dC/9y2ujnb+xdyQeNStGTcNMifIHzfHt/Onl18jaoEYWbogby5R69eJPjZHjtKTNC7tyambDYtr5iIIeyg43dkBTH1iXU0TDV96bZDeTn/0mST5P1Qpr8nQLS2j7bgecuQp5Wf1Qh8WzNFCNBzX1qJEvLIP+U9NJWinio7Q78lZXM/JsbJ2WAxRZQ7q+UzJnU/4IOWa/Su27yFna/GJqUyrnVNEAd6j3FDdOT19HnqO4qOBm/ngY1ICa1ozUdZ/3pHTFrXaoUYaxJWRK0xZr1ZoSmplMQ+RQUJcYHx+bVF+DUKO9DDldUuNQHrh/k16fWe2a1pKaT39ftnAxqHGpeTpOJvk9jJNx/nONUUNm+opzn9xMdvcmxdn9pOarPB4OjroANS41j25lk+fZ80m2v7+fbVNq6KoC4tzHt6ajyxNx9pKoKXLseI7C6SQATuvUWKtlbh9VyLQUE8OMPZUFKdH0kDoOjZsIL0QypknTB5+nD0aiGTh/zuyw8X6aGp3iUbK1f3CQHRzMqjoRcOYq4mVSM1/ameonNRd3b5wXg8KqqJlOn05KqXknSd4cDN5Kkj8fXPjmWlLTUVophwevMlQti4jJh1IzIg03U29O75wy3om80ddI09/cST8Uqxzf+OTvz6n70feqHJSuQ92/+/TSj65c/35+2Kfm9Tff+Zb4/8J3B+fPNXzagBpHq0eN2PNjZ/dqknwwSZLtEaUm1Q2QkponN7fev66GRHnUvFb8G3x76+0L330N1Pgi9raT/aMMTOJl2Sor8+BmtYoBJDApjuTi+KiqbWDsLArS5iPcWhU1337zwjfPvwlqAgI1AWqkh/rO2xf+/XeS5HugxhPbgs44Ere9t9werGauLUJ6kbVN1W/1aLEuzUGtjJkglp4fc64h2o0HxWiJUDR8/s0iGh68Rj9oz0igZp2pGZQMxAqrPSOtNzUkHpYFKwu4um3PWbPIEEaf/R43NXHhq7Q5UlTai5NP7NQEU10i5FGMmGoTMyc3oGY9qKFNM+qOHidb1y4myTdWnRqxwtU67ComuCkK1o5rmVpwvCd70FWZM6xPUbiUrMSo/aB6K6/kDKwpWdqaZWX41BctrmQ7D0wQ/JOipfgyay0eVUy2XBI1Yszwyc9XfI6C1CZQM9o5N3Jbi1eQmmK8ZjtzFLpJa2Vsa5khZgnEAsRZUBkrBX0LMbw8R4230/E0i5ft2aFL0n5Ls8IaTVDMPdDUqByubk8f3WLf5WqytS+oeZ1WrqmCzcZtGUlR48+9XPn5UFJrQY3YvXAqNnr+mdjseQY1IzsSVVEjdlIUCx3Rr3Hp2k6SX/j890T7TBiaADZtGaksGn71RY0NDEFNPWqKnVJFN9Ov/8+dmc8an5r8uXLtd//1n5zvsiNG1/zZ2yW+aCnUVIzBq5FpkxuKVKtmrtYAAA7aSURBVObKa9gQryQOMVzoQx5AJYv+Gg8jZC6nB2t6fNG7KHZlTtMHyd1HxabyclCnmsPiJdK/MobJbUllkwv/LvnWn72d///nK0LNybhODQrURFHz4E76d8XyVm1Qszc5EBgID/VWiJqFxDX8YF1oVo8a084i/YctfkIN4cY5IHkgY80D2zA71HBgQ9RMi728P/xt+uDu7z75T8VGz5ptU4fSDsksdOz4S/aQKXSQJJdEq3AeDZ+TQ+xLXBVTdF9UDDVyZ+a1qEOtBTV5NHznX+7kkfAHcqPncmr+IBbtu/F3n82khk/qXglqmmbaeVoqU4aODamHYmKz17RTUubR0AU81NTaUV6L2UO1GwW48UJsfXOKcXmqSlIM/Nw5xxMxWvhfiHlThxlQY9Urai7n1aUbP3wX1HSRlopNNXP8FGswtqAwhFILDmOGSvk5zVXATBqFEGrssAyg5SHSMmzO3dve2X3wOUtkqRlRgPRlI8gBNVq9oubBtb3ty0lysSE1b4kB5+/4jcagRovsKsuoqRgOQ6xJuLG7YJMTbT7MLwT+jknezmZSygfJZYrsFRhb8oBoP74nJit4t2z9rgGEfcrv5XwxSSHc1dCGkUDNoqhRq1tVU+O0GM1LzevJ1tuhZw2oseIFmpUOrDGWMqah7sn4nuDWUqTYS0bPKaYc/2Qvq6ixzszzZepsGwkrfrx70DmQmabu3eTIgJpKgRqXmu+83TE1xTV7QI3nXUQJBclJQyqspHMwrMQNYsl0wyIZamzzF5O1Sca6BdgjbGRvyLQReNV8+n0C1LzVtYcCNTWokZNgvy3GspTYogY1VB1TU6U2jNQjaljRl4qRwg7YmrfIrzik7SGnGInXvGYSNJJwWyPJAqPGyqI9ZHfDPRm7NXHA95AuNaO44cNtGAnU1KFGTYIVz5l3WqemGLM1upgk2zvJ1j1Q01laroVRI0bNtU9NMWZrJIaT/2T6+A6o6SwtV/EVKiYNGQs51OgPSO1FU2PW4ZQlrTyUfN4EzCipUUk8XixIhSRe9oNi9M20GHjz+NxnbpjjUcOjt0hkYrkBNQ2okZNgL3y3S2oe3cp/f/JTUNNZWk/iSV7Oiyx92gqSBppf9foARmlKLKUbaezHhBfzkezJ1rWj1DYSZ9n+QTbJa2I6tYWj2CmxgOf+NTF/ha+y7lGT6e0jMvVbpKL6okDNkqlJDp5Pcj/nUyN2Snx8Swwnf5KIxdXWmJpaW9GtDjWyBKslmfCQIf5JnhHoaWLU6D4v8nnGpbNVIXZxbH//oNhIw1LlLO8o74MhTRiWeKjMpY+zwXqkmhuphJrjlnZL7Sitp9WnZnLQe2oOt/61f88au3UCOxikpmx9D7mPSrCnqtD1JLmSFUsGv5ckYnKkrsg/T5LEeCh5WQMIDX8ZNSZbcWlyy/rNHMREclNGDZc53kMP1ZiaoiOpmhqxxKJcMvg/DLMJoSbLDmw0vPbUlKktasTqFElwd/BWqZnBTca2b6H9TEySGjl3IAhNkqQ2qYdMnuoHxb/hxWR/+F5ykFl3ZpsPMw2r454IMwFqAl9qbmZWnhqxF53Qsb+FYY+puXgl288RGcdQU6wkAWoK6VWqO9iLzpE1Xik43MCB4cGWqlBRF9SQa7DM1K/Pi2XqD/b/41+M97OJIoV2VJj7S3koLJFUx3Tt2/lC4ibMfTZgJqLuvQnPmm6pGZABMmXUZGJLjEkeDf91/rMPaubM9HSyoLhGVo/LvZQsMF3amSvDTSk1I2eP3pE6wLyPjqgJm85ELZ2UVrj1qGKauZzNoBJrXsp3FK4vEdDXLtWWjdQ8U1DDImH1qAE13aUNio1C4HMUTJHpONdhxvFWQWoy2wugrWosSirr+hDLn6BEmWGhrzygjlaNTW7kneS2P8szUr1MF1bzBjX9oWZx0fAqUSPWjgE182e6uJq33apZ2YAiYIwa7Lwm8JTENRKF/Wz8p8PA9Dx9BX22qaKrTzUzRZDCEUnpKB9VqeL3xO62vKujLi+Rc3b7/6zplprnogNy/8eXQE1jrVDNW26qYH0A8U6BfiVTu5F21S0qQ9sS452cJQf37z75qdxehbgc3zqKGnV9OmRnxBEx/mkn2bp2NUl+5jk0VguTv83PzBxl2v86VNfUZOPHyVYdagYyromgRqxefnk3/fVzUNNh2qA803j+yQPHugFjHI8aaTexaaAYDv6BHgaTMbMOnazlMkipHpanr+QzI5uCxUg/0eVZnMF9k9veE0PNy5dzOCWm/te8u6VGrKj3KJFzCDqgJhuLLs8DUCO0yGhYcGMGy1D/VFaong2kYR3jaDJYYy7tXvK5IRMWLL0KS+m0WB9Ulj24J0LtbP/aiN1S5krkkVNQE5YGtGj1v+a9xtT84aao1ifjEagRWuyzxrbB1aLGdktVifohgs/QFaPGejtGjWkh1Er1eijEIbFJD9QPit9mIdMaL1L9r3mvCjUXvjkcXr8EajrJdFHUVBNRhxnp+AwzGpNMbj1pqvHa2OfPDX88TkQ0zKhRGOm5mcZlSWZK7rTIlPooO0crzEvLJQpqFkTNhe++NixGmoOauTNdYM1byLT3x65z5YYmlBo5j8A4CesuzDa3hp78//NXfiA8VGqbAq2PMiGyzofwMPs+gt+nZZfkaBOi4ZWg5nWxLwaoaZJpoOYd2PeuPREryNKcRcosmrTVCyNbZkzNm42SUHpNR8PaK3FqZN2bsFdKBLmLkomWneGitBnPmpWghjU7g5o5Ml1ozRvUtK1NqEOJfm/V8y1+OTqq5iZg76DFbB0osxUmGs3wA+ygxETjNrABinhrYrDZ1AQ+7aL8XIEaUBOvZVITnFzVGTVKR0ezqImTB8nA9lEFfVSAKwMJYUb7r4hb6aLkwlpSHWqiKkx+YANqQE2ZTic5L4t71ghujqzaoybskEqYIUm4TIDstGFX+6fFw2K0NA91Onnj/4EaUBOb6ck4tFxbR9ScnR0dMW7KIIhmpi4t1SlpZZzFwowrmbTrlt/Z2ow6lBCoaU+bQ02hGdREiSESzQ1N5BJj1xphryLJknFRWlqf98NXXySJ36EAakBNmUQ/1OHDHJ6PFtMPRdSQGgcTctwjZ3YrHRkjY3lh68JmVqvBi9TS+rxffflsUaPNmUBNC1qSh8ofNMe3z86OtxdzQ44kN3V2rayJkdw7oyTIrUrtrCnB1meTTK0SLEbLioYPi6ZhHxpQA2oWnLa+ZHdmYSdt+jqIGJs6x/VcciU6VWGWk1If285MkukK8iIFakBNvJbVe3l77rStCNQ00rLqUL9PHs6ZtiUZamavnMnbUkY67uA1JYWLmbrLuKlDJIdlVXmRWt5o88PwrkGgBtSUSLbTnE4WNb4mIDO8L5IZ2kMUJmbqsFPrKpaXBX3/RlruzJZ50rYkUNNAG1qHEiqoqRMHl1AjpQ4FmCGeagY1q++SHIEaUBOvjaZmUFnnVmFyqYcq8U4mCtZvFVzltKwRLkqgBtTEa6OpqR4+7OGi1iUKUGM+m5KlSYhkPMz4XFNepEANqIlX36iJWpSiJjF2Xw2z3ROrTDu7OpXITm5aX1q0ekZN3FomoGZOgZqg2Cr11suohkFnTqTcfbeaGQHaGrskR6AG1MSrZ9S0EdfQyUnE7iz8DSBWgosejdcTXqT6Rk2UQM2cAjWgJl4bTc0ZB8e037J2YGF6sp9lsOvKQ0yf3i9YjEANqInXplMja0XSzyjHYzuNGAtyY/eMDe2l1DBc+uaSHIEaUBOvPlFz+o9ipf2HJ+OtZ7XTyCF90juRbiXWOixpUA6r1EPpzVP6zYtUj6g5GW+f/VvOy789C0wELhOomUc9oiZ/1rz68kPxnDkumTUTlJysQGrVbqOwYaacGj0fav57Xy/1jZpnuZvK/0UI1MSrX9Tk3un0HysmQIQkQSHA6F9EYKs2WGHtfJSZYoDORjglpp5RIyLhw+BaFaUCNfHqEzXzScTCuptgRBwRlZ3YRPai7H6Ti5UVqAE18QI1uleBBMJBasyb/nVGRgvUgJp4gRpnwATbwUfuGUbWhd54XqRADaiJF6gBNfECNd6QPhrQmMoSYKECNaAmXqBGKEBNmpoDy7ij1RaoEQI1cQI1QoOQlnEjayJQIwRq4gRqhMBLnECNEKiJE6iRAiwxAjVSoCZGoAaKF6iB4rWu1EStUwO1rNWjBloDtYYKtXwXmS7mKsh0aQI1yHRVr70+xbbhma7Utden2DY805W69voU24ZnulLXXp9i2/BMV+ra61NsG57pGlwbWleBGiheoAaKF6iB4gVqoHiBGiheoAaKF6iB4gVqoHiBGiherVJz8ouvzs6Ok+Rc/vIiKV5PJ8kbX59VvsRnqg62m+nJOEketp2petf213/1RbM7bao2qTkuCj//li+2z84Oi6XuxdfL31W9xGeqDrab6en9Z2cnP3/WbqbqXdtfP8fnYZNMG6tFag63/vUXcqny/Fu++rLYjEUsXp6/q3qJz1QdbDfTYhuQw4ct36l813amJ3/7Dw8bfP3mat9D5cppz5+U4oF/8tHX4q+46iU+U3Ww9Uw7uVPxruVMX335xy+qi3ZWpk3VATXFpk/5wz7/ds+O3yi+RdVLfKbqYOuZvvriduuZFu9azvTFbeGImmTaVJ08a/R9Hz5s8VljMz1r71lDMz2d3D5rPdPWHmCsTF/171lzZsK26jChpg/2M1UHW870ZCx+bf1OmwVLoUxfFNOcbvcqriGPylf//JV46BehfflLfKbqYLuZSmhazlS9a/3ri2dNk0ybqv1nTf6nIDaZUy8ttdfwTFtqr2GZyr/ghy3faY1SmOfr96m9BtoUgRooXqAGiheogeIFaqB4gRooXqAGiheogeIFaqB4gRooXqAGiheogeIFaqB4gRooXqAGiheogeIFaqB4gRooXqAGiheogeIFaqB4gRooXqAGiheogeIFaqB4gRooXqAGiheogeIFaqB4gRooXqAGiheogeIFaqB4gRooXqAGiheogeIFaqB4gRooXqAGiheogeIFaqB4gRooXqAGiheogeIFaqB4gRooXqAGitf/B86McBWuvPIL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data:image/png;base64,iVBORw0KGgoAAAANSUhEUgAAAjUAAAH0CAMAAADylywmAAABlVBMVEUAAAAAAAsAABUAACsAAFUAAKoACwAACysAC1UAC4AAFQAAFSsAFVUAFYAAFaoAICsAIFUAINQAKwsAKyAAKysAK1UAK4AAK/8ANYAANf8AQKoAQNQAQP8AVQAAVQsAVRUAVSsAVVUAVYAAVaoAgAsAgCsAgDUAgNQAqhUAqkAAqlUAqv8A1CAA1DUA1EAA1IAA1NQA1P8A/ysA/zUA/0AA/6oA/9QA//8VAAAVACsVAKoVANQVKwAVgAArAAArACsrAFUrAIArAKorAP8rKwArK1UrK4ArVQArVaorgNQrqgBAACtAAFVAAIBAAKpAAP9AKwBAVQBA1ABVAABVACtVAFVVAP9VKwBVK4BVVQBVVapVgABVqv9V/wBrACtrAFVrAIBrANRrAP9rgABrqgBr/wCAAACAAFWAAICAAKqAANSAAP+AKwCAKyuAK1WAVQCAgCuAqgCAqoCA1ACA1NSA1P+A/wCqAACqVQCqVSuq///UAADUgCvU1IDU////AAD/AL//qlX/vwD/1ID//6r//9T////T5YA3AAAACXBIWXMAAAsSAAALEgHS3X78AAAgAElEQVR4nO2di5/c1nXfkSzd+iFbSRzqxWFMec1E3HVFk53lsFY9flCRSioNaw6llCnFtnG9JD1S6sQmdiOywi53uX93cXFf59x7gcEdAPPA/H4fLmcHg3uBuee7OOe+kzMIilWy7BuA1lCgBooXqIHiBWqgeIEaKF6gBooXqIHiBWqgeIEaKF6gBooXqIHiBWqgeIEaKF6gBooXqIHiBWqgeIEaKF6gBooXqIHiBWqgeIEaKF6gBooXqIHiBWqgeIEaKF6gBooXqIHiBWqgeIEaKF6gBooXqIHiBWqgeIEaKF6gBooXqIHiBWqgeIEaKF6gBooXqIHiBWqgeIEaKF6gBooXqIHiBWqgeIEaKF6gBooXqIHiBWqgeIEaKF6gBooXqIHiBWqgeIEaKF6gBooXqIHiBWqgeIEaKF6gBopXE2oSaA3UGirU8ktKCy1IoAaKF6iB4gVqoHiBGiheoAaKF6iB4gVqoHiBGiheoAaKF6iB4gVqoHiBGiheoAaKF6iB4gVqoHiBGiheoGZ1lGUvCx0JLftmKgVqVkegZilp11WZlaTmJcGneFOW8mVYXd8wqFkBgZp6mZ6Mi6Hu575azA2tqNJ0WsgwMxppL2VkyamSIk7n0/WNL4eaV188LF6P3/g6Om2PBGqiMj399Cv2GpO2FxKsSGZGIeWGT3MF0JCv7KA4XZydyl/6S83GP2tAzTyZnk42NK6ZcklIBoOB5mWgfxcY2CBZnSrfDIeDQf4yGIhf9GHGXNffAnWoxQrUdJJpT6nxUKHUFLQE3JTghpxXuCGL0nCo8NHMiJNHKvNuvw1q3osRqGme6QZFw8qisoItIlbCjBcLy5jWUCMSiKiZSOQy1BLuTPumjDIzHHb7pVDz7ligprVMN+BZY5vcCBXSriweligogBg14pDDjDhV4GLI0bkXh8XJOv9uvxxq3h0J1CwyU1ADahabdnVk+oZcagwGkglDjY1sWLBDEuhk4nNCjWzNKd4QBKfdttmg5t2JQE0HmfY5GjZ91JoY1bTCnBL3USPLjKFGfuJQI96KnEx7jeayOKTP6L7fGzXvtgVqusq0r8+aIy3roUzjirC3bur14uEiCmag6F8daVSUf5JNxTLr4qjtuurye6Lm3aZAzZIyXVtqjo4YMzYaZpIexqeG18fTIDGWGxMJi6TB63QLDqhpS6Cm80x7VvPmuOTSfdFiFMzAviGVZCrS8mdwsZVoDzPpmoxGIfWRmr5Fw6BmEZkGat6dbuzQoRxeBlaKGEqN8TGci0jZKndWwkw/qenRswbULC7TftS8Wfg7KFNmuxjl6JipZkZ3Rk7tyBgHD/bW6W2oVC+p6SbtogVqViXT9aGmHjOMGtK3YKkxKGgyClGE9JBh0+3JZKY16NHH0nkVDrOjr76kaHhye+60KyNQs+BMTz/9ffJwzrQrI1Cz4ExFjfswFAuvCzVOA00FMwNr1OEwwIxDDSHFHiLNMvIjNmiH4UO56S6yWWZ7TV6R8sEBNaCmRIFxNbXTLl0lzTOzqLHtNVPbVkOombIPU+ulvEZg1b4sftWHi//llRbRE4U6VLRADaiJUr3wd8B7oUaSGR3nMndEWmS09wrMYWDcmGQ0RlYuS1NDWo87KYel9Xk/fPVFkvgdCqAG1JRJ9EMd5lXvk4/Wpx+qbkWbUENCU2nzqStSn7bOikGkvZWROcN2fLOYmDHTK2ryaPjVl8/Wa7Q5qLFakofKHzTHt8/OjrcXc0NNpRdVVGHwLGasFDW03hz2PoFRxd64Gs0Mk0NN5qqT8lhWNHxY9Hn70IAaULPgtJ1IYBJd1WbM2DY5g4plxlSk/SF+UxnxVlPjeCe5uCOoWbZAjS/0eVeILNAaRYtlRtWOPd9kPrFMONwEx/kxh8QxIm9k9K2o6aQHE33eFQI1JUKfd6mieJHLnRlpp6SMTGGZRQ0JkJ0z3La+EFPUV2VyuEQHRYM+71KBmlKhz7tUoKZUqEMFVQ8YYebQ8cw0BzOrOyYOmt7DxLYSu4ut6RPN7/IXsigoqFmsQE2lQE1AQWLq+qqMMqPIoNuzEGrYAapw402QHEmM2mlB93cxajrYQxPUBARqZgjUBDRnAw2hhnqQEZdpHS7hZkjFImJ7gKU0n8tZEORSkhtQsxiBmhkCNQE1YKaYiVBKjedwApN0GS+sIk7H+5HspB80mDBqhsNO4mFQExComSFQE9Cc1AhDFdVxEZsKQz8dJ7fS9A83kzv5z+5Iz2YKAaSDXxMEW1ScmZcOdTov0s0t78N4qA58FKgJqC1qHt16+svfpg/upeJnBGq6y3T51IjBNHMwI0ykxutqm/5gmD74PP1v/zm5J374lrqes7IeypkCZRkyB51EjBf7G6hZoFqn5l76sfgBNd1luuLUhOrkek6A1zR3eTf9sPBQH4sfOry31OUwRERo7RwKckOYsTGxQamDeBjUeGqPmr0kufMvIhK+J35ATXeZrgY1kT6KuiUjTkdK52lPbVcjCX8ZNfJUOycq1Zm52KVehZscADWLEqiZKVDjCdTMFKhxJEfWkLWCS2VG10gbOTENMy21aPGppiG4iYtJbyEypHgoytwINRlXEYq1zQ2ocdQ+NUmSgJqOM10FamRpz6ZGIWNpYPYUVOXHi6nJjBpzuqx6KUjspnSGmhIRiOxqkNUtNsuk5mQcno3SKNMW07YhUFNDMUY6vf/s7EVgoaJGmbaZtg3J1pp63BhpExqvQaYLuNQ4MoTYWLgCGMMN8U/sqEZFre1ol5FttZBijCTWKKqYkzJfpm2mbUOtUzOqhKZX1CRc8uDGPGvqRcPUKm5Q66ExmwTbB+URxUBikbDHkt09yrhO6UdbLaQyaorFWtwPTyehlfRqZ9rkhhYmUFNDMdSc/PzZ2XGdcHhtqTFLG82iRi8UbSq41dRwBRpxiqwkN4wZZ3QNo6YkU/lqbkwvXj0YtFhOMdSIPcCEl5o30yY3tBiBmnrCs4bKUFPNjFvJzZwWviA3QVRkHgQ/b0xwUOQKZBtMeUvkGvoul0rN2XGSbNV41IAaUNNepp2nbaxa1GS+ZFObMbQlYm97tJcku09uimHnwRBWTZi0eRkqSqhx6JQhNHFcrHNBv4KaDtU2NVeT7dHl3b03/uctCwCoicu087SNNXsVauWbJCok5CxR+rEYOfzgk2TrroQg4MEIZcSLzaDG/OoMNJa35eWtovu2ygnUUHVFzWfTp78CNfNl2nnaxuqCmt/cST/85C6omTfTztM2VJ1dEljtSQ0zp5i4RHycpmMx9VJ6qDptxExOt5QDkkOWvCHS4mOpUTfeVkmBGqsuqHFjWFATm2nnaRup3i4JxkMJXhwTSbs6B1LtdYLUSGOTA3bPhZoiEOmdNUnlzlnesa2yAjVaoKa+yqgpvmJ31JyMixEYge6JJVHzUquSGdZY4zBjNtWeU04TUH14TAgtQ2MnFxNej9aeGrEXndCxP/AC1ICaEukRgauyF1399agZNcS3SGaMD5oj8LUoKnsH8yjzgJIasn+CS1/xpq0hfXjWCIGaOC0prjmdrExcU9M1FWJ+RLxVR7VFq2Cp+NRk6DApa9eBwX0eNeRN5opdpZ0yWxI13aSdS6AmXptOTdyWuc6bIDVV6AQ/KNySdXnaTw1LvVRApKUvQA0Bvp1S2/SaN6iZRxsdDdfcntt72NtRxYVFAtTERMOeO1HUlOARoE/hYqkxXQjOnbY1WSGGmhfF86Fk58EamVqtSM17NanZmyRXhsOLSbJ9NSnWm11vaoQCT4famVqtyLNmdhzsPewZM0a65k3WPqsmZa/gQZPBrpA9n2TfF/7p8u7BvtN76XVAsA03VHrjlEIzSJdCTa2JLWtT814eNWJYqHzd2WVPm/zNwUH2A0HN9o398dbdNaSGz9jN9WK7QaZNbqgTLY+ad4t/YjD65WTrWpCa57s39vef/moNqXEP13vUrAk1RUgTZIXtMDdyjORbgp6jiKlJzWURtmSTzA4MzDN7/cr1yfMsOxiNDvbFqC736ppeCZBu/TWfOMxLoLNMhdjtjOeLo6ZWVLMuNe9lUqM8VE7OpWsuNe8kySQ/tp9fbJzc6wE1h7ebZGq1EtEwGU6jMakmYjY1yjVVtNeoj0Q0vLN744di8ovjoZhbdK4s2TIgZSE5N2Y/UAvCtVF0UdS8+rKWg1qTmvcyqQlk2ltqaoY1a/GscYbuESM5Re8ZmFrFOAtRXGw8L+sfotyUADVikx4C3Oj+cJatosEOqxnwuwuqeeFtbJ83qGmgje29VNTInmaHGnkoODiP2MQZCkORmTp90UE5ZzjU5H9TxSvBLECN3rzOJHOA4ViCmqZaBWpyMsqoKR7FoIZr+TVvRY1uCmOlq12Tw43pzHGokQgQaqpYISqKgHRTW+MPhz41liiWiTNUmLmnwDXXmZrViYZBzTxamdHmfu9Fl9IrjrwseYiX2DkcaZo9ulPVoxBLDTO8ugux3myp3QOHDG8S6KCPao2bDX3WrAQ1owKaEmrk7YAaqmXXvEuoGZU6AslMYRPpCBxq9CYZpuey/vQow4pkh1BTerpzSE5OMKNrDDPilz5R003a+gI1jVRGTfEUBjWgJqglUXMyfvjqiyS0UvoiqDky6+/l8oAptZesNjkNuMps3sDPyAm8ZP5c1S2MgmeY5iKJismnZPTxulIjouHDh3I/j9i0LQjUNNRyqMlr3EX/+ZL6vBk10gbimU6aXwK2EsxkvhxmqmbRsbdqTdmdZGtf527zl5+NbpyvR40ih442r4JPnNWsAJfkofIHzfHtvObtDyjdEGr0mrI/Ge1MPGrG8rPRzjlQw3RY1LwDo5AXTo3eUi5QvAPdSGxtldn11Uy7raVFuQrx2ayVRPJnzbsH2cHB+XNOU7P4/3uD1w6yd2/88N1AQkIN7ZKa6u1dgk09DFkRPDcrwI2sQ60SNYO3vldGzc4uqFlA2no6OnI8VNCqpktHW4pYwnZuG2qM6aZVvoFRIyY+fes771+/NOTdWrkm2fM76RuX84dx+NaMnK0yaUd7yu+SdZQvlJq8stzS7hvLrHmvDDXZJHnzreRP3g9Rk43FNLvQs2btqBExbGtzL5dW865mhoabpNPJEkSoMVawNovohwrMVdIomC6tYELTTR4Y2qc/s33wIU/ZNB6OoabWTqkVmbKcllfzBjUdU8NHL5x89H/b8lDLq3lT/2RcCSGCW1TNIdJWJZBQpxSuccuD4c+kaXXGQ9JHrcLsqc2hihvGhbycjqmLFr6SmFwg36QQY541eTAS8im1M6VaWs0b1Cyamo96sO+l8ky6gc9r+rejhh3/xBZv1C5JvQkaR1s+5CQkM2yOp57rRMYDVlND+WMXJSvIBlNLX9qkEKPimv8OakCNUGwdqh0PdTopnfrbNTW6E4GUqS3czItQuecwsa7uL6zd7aStxahhXpAxo31bhdVTPq/SXNbzmOQNdaxN4uEoak4nodF3tTMlGX36+7I1t0BN36hpmKmVqHEfhgkENaCmRLKdJvjo6pYa28ntyPDhUaM/kZGCsSczcIAZr0XWSlnaMmPYJJmWVMxYNrox2eFCDu0LJbEZNmuxWSY186VtJFCzxtR0lHa2dHNwyXjaIDLET6lST31RXJRK2mVVT5X2LEM65dY08MzwUMXd6mHGJGfvpiRRJQ1G8xcjqAE18dokal5S/6RokL9WEyOpGXFgCCLUbsU762hKrT6izGR69B3rwg55Kbni7NUkGWuHxqiRp3sxtYngQU28ekCNXM/v8u6N/eegpqW0M/TS1rolLKYMq4nRHkpRw+xQwoWukwdMrwytnZJZzYRGwgVLIWrePcjEmJuDZF+Hz85FtWskqxSQgzY79XcyZ0mWUVNkDWpWk5qLk2z/ANS0lLZStp87s+SMOBmzPRQlYWYLX+Ac1mfFBsM4LmvqqkDtR1eu5x7q0n62v5959XpaZychOluUyX794mvNWZagZq2ouV6sOHt1LKJhUNNO2kqZ8XvaM5DyruufiIcqqRsTR1DyKYFHVMKN79DWNJVx6gfNr/K21VmlDYysOYBUyB1mQM1MgRpQEy86gs96qLrUOEwEfJTnGdgH1l2oYzRRmbML+DcydkZQ419t5EXD+sYNk/I7qde5yhLUgJp4bQo1fLRw5q3TGEGNNAlJnWXS0cgzHAQMS/qNQ00QlyqJhR6NDzM3ZMcOM2q0t2Tej321uUoT1KwbNcUw/XWi5kV4Kb26mTa5oaYCNUuj5rDGTqkVmXaetkKMmpIVieagpggzpoQML0iZ6k/tGzXrZC6pDQKHKi6TGZdRI99IXMhKo4ulpu5GP6CmS2pkXLPK1PC5l8Vyr3UeNytHDVsPIECNXvfILVLNTEaMRGotxOHYAXVehYhwY5gJ9zLRBCXUpOmwEropl8SHDOFx/NMCnjUnP39W73kDakANV53YZkWpcfq8yZqt+hApTRM22jhSdRzxATUj5aaGZBwetTo7IM5kPdolZPitMPYzZ5FGjXMAFv1im3iciXtzcwNqQE28YqgRa9e8+uf1q3mTCbpeu7AoNjuxiJWmmbJvu6ZNej1hwaOCmC3Ajfw/1MtEMatanE16KHO27U/L9GAbfQP6P76DVMABz1Gise01La1E0k3aEoGapVLTMNPO0wblEeP1QKlCD5Wp48MyV45LIp7ByqOCRcPOpzO0tz16Ok5uie2ci/eSB9MkYLkjV9bnjPRgZVAzW32iRqxS/OjW019eurazDWpaShsQDYDLPFSFHNi89B41DgyEGu2jhjx0Ll2ZKKj8WfPpZ2KRx53dkR57LD2QC6meK2HpzvRq+ZKfJtyAmrWkZq941ICaNtJykcWNZJE73mkGMIOAQ1JGKK1XM3fD4LGvxq05QNTyUnvCQ+298dvx55YIOdKGXZCsGysbDLSn8tsHQQ1XT6nJo+HdB0lyEdS0lJaL1Le90icHHUck3zrU6N4A1cpnISHN/wHfZLozuTXZAZWUVsYJSM5oQb5zeKpB9mJrFhwLmYt6pZFlL1+2ZSRQA2rijSSH/YAaUBNjpJ5Qw0tIIWCpcaKWIprRLcLmU1380zg5mJac5WVt3to6lpeDQ4Ic7TN1K2xpoG7m5SGYATVUoAbUxCq8gy5FyJBkiSKtNPKgsaP8P3UcjFXFgJmprUN5zBAvpnvEHRMHbB7BsE3q5GO+s6Dm6KgdI4EaUBNvpJ5QE+RGExE4TOJhMvteG8BQUwEByZCc5bTZ2kxJc65Hjc3HY0YF0KWgOFw69MkzVHMPqKECNf2j5mRcjGIPTK5qhxoyIcFBg0odlNVs7wzPG6VWJdQETMMmNph8eKbmTaD2TTJj1AWdlHNYZsdWdNS/qIq7ZGZNqBF70QkFdrYDNf2jRpt7rkyt9CrVne1Fx6gh/btBaiw7rG1PxanarEFmyLSjIDdG1lGwPMSinleGwx8nya0nN/+0ctCNRcF0O9El1abEd1lEnBHK9nTTSTcHM9HUvGhnPtRinzXtUTNO7qTpH24mtx4nW3dboeby7t73h8O/en86vX/3x5f6Sc3J3/5DO7Poigl5i4hraCd2NoMZ80a00cvQNmX6za2nv/yn6eNbo9H/zv+f+nIG7kk3QAzrQ/DpZ/m/331y80/e/6v3BTVB58cOGhACnrKCGiYLzFEH1PC5l2evvvxjOx6qo7RW3VDzQJh4+ijZujZ9fO6zNqm5e/3Se8lf9IQa5+iL2y3FNR2l1Tqy4twMgsR4kjbxV77PqSl22N7bnk6f/JTZKtCBSLoq9Wa4hhzzyaPi8XX/7tNfDYePP6DIGZXE3nw6N6fGfA81poZO1hK/iDB4fmbiqDn56Ou2qOm25t0VNbmHEuu2XtvbFmZuhRox4+BxHglv3f1Roh9f/aLmRWHp0r0HZ2Zq1XE0XE6NZkf6obRiyG6AmqLC894VYWLx49nKvOPWJC4xbH6flSn1cYY8fWbA6TDgzR0Nh5Qa8uewSGrO1qXm3RU1xTMlbDJQc9Y5NWv6rAE11Ubqukehy5o3Y6aEmjrRTWDJT6bKjmwyik9drAKWqRfL2NTeVbxqkXvDZPLckHJjjmUZoWauIu5h7+UaUpP/AYGalaGm1EN5zJgDdh8U4peYlXITl1HjVrpSQk0pN2qpPQ9X21cdHthDPA9Np6EbqlXVhmSunfxlbanpsubdMTXFjYOa4OFuqekwGj46cqjxuKHLHDncZLan2xmVEqCGsFJCjTmozReETa1/6NwOD8HLfeUoLLa7prkhfYC0DM9VyMuhpsOa9zpSMwrENaDG0yKfNdIlMf8kH9bOCmumhLXFjO0oN9LEIeNpaojNA31FKkyesZoj40ZlHGTG3p4js8xRUM2Y6WHNu3tqSsZDgZo1rkMFqSHS8aEoWoWJR40mI+VGcQbwyjMcIsypZgQNTzIakQNBe5MpC5zgEK4lzKibp1Mv2BprxkO1a6SkuFdQA2pijNQ1NV3VvHkY/FLHwqRAqx7cGTMMGRCjx+CFTUcVYMb/fIbMMvsyrynNqm56FYQ7sn88c0xMmG2kjqnpLBpeQ2r2tkVf+q74aUSNzOBqcm40fXqpl9QEat7uuMH5RHlhNDByRHk6/LA/VRKD2go4cQZBWvRrauZdW0xkZkFjiwUaL+/uvSF+zO2RtIbAcl6kZAb37z756ZOb35gqasQH1kcNKTVzTO826uGzpktq5IPh1pSMyWpIjcjy3dHoXfHTiBqZgaBG3l3/qOms5s2XVHPWgzVwaAM6z+/CLbDarmto9WD45f+6+Y3S+UiGvTKXFKTmwceWGkeltWuXGjEI+XGyVVBDPtAFsP7UdJO2c2qUiT/97Omv2qQmB/HD/2E9lKOa1FzeFSOQp9PHH4CaSK0nNbnTu5PaaNhRTWqE53x865EYfdxTakQULJyUH9a0QI0tLVZrGDiVKXKSUUpVUuG5LGYViPV+A9QEuDFD6YKn1SNC3Q5dv9O5mIp9LPLsCw5CWhg1x/U2S61FTVF9Ovkv8WkrtQBq9sZ5NAxqgodD1Jz84quzF9vzZ2qVI3Py0dcd9HnT6lCW+dx4FaYSZsIccGvNoobOLGGj74ba/PpqJO8AMzaVGk4j7jV0Kr99k3MJN4v0UIKceTO1Op1s/VFsNFWgE5m2UqBmBajxW97aedaIFptk++y49Zq3ZoLM8mdFZXYv0cjo02QRG16cZSSYCeOYcT5X2fL5D2TsTZAZj2+XfZebaSga9qiZPyCOe9acjFd8V7HNoWYi+w+SvxF9CJaa/E985ajJfcv9Fd9jV3Jj4l6vsBgzZGKUdRP+TF3utkqYCfzpmzPZGz1jKpS3ISuUnR7zKyT7Dy7v3vj1r69d3Tb5m4GGZHzNcBjY7HKx1LS0W+rJ+GHuo9qveW8MNaoD4uLWvQcrTo3oNWrnWSP6oQR+rUfDkhq2dlpQ7IHPfJA3+FejRBCoz4wP0DQwk0Fxw9xZkBk9v0BTc/FOen4n+cttk3VBjTMTSnzfknh4Ic+a1nZLzWvcxXbyHYw23xBqpIe6dC/9y2ujnb+xdyQeNStGTcNMifIHzfHt/Onl18jaoEYWbogby5R69eJPjZHjtKTNC7tyambDYtr5iIIeyg43dkBTH1iXU0TDV96bZDeTn/0mST5P1Qpr8nQLS2j7bgecuQp5Wf1Qh8WzNFCNBzX1qJEvLIP+U9NJWinio7Q78lZXM/JsbJ2WAxRZQ7q+UzJnU/4IOWa/Su27yFna/GJqUyrnVNEAd6j3FDdOT19HnqO4qOBm/ngY1ICa1ozUdZ/3pHTFrXaoUYaxJWRK0xZr1ZoSmplMQ+RQUJcYHx+bVF+DUKO9DDldUuNQHrh/k16fWe2a1pKaT39ftnAxqHGpeTpOJvk9jJNx/nONUUNm+opzn9xMdvcmxdn9pOarPB4OjroANS41j25lk+fZ80m2v7+fbVNq6KoC4tzHt6ajyxNx9pKoKXLseI7C6SQATuvUWKtlbh9VyLQUE8OMPZUFKdH0kDoOjZsIL0QypknTB5+nD0aiGTh/zuyw8X6aGp3iUbK1f3CQHRzMqjoRcOYq4mVSM1/ameonNRd3b5wXg8KqqJlOn05KqXknSd4cDN5Kkj8fXPjmWlLTUVophwevMlQti4jJh1IzIg03U29O75wy3om80ddI09/cST8Uqxzf+OTvz6n70feqHJSuQ92/+/TSj65c/35+2Kfm9Tff+Zb4/8J3B+fPNXzagBpHq0eN2PNjZ/dqknwwSZLtEaUm1Q2QkponN7fev66GRHnUvFb8G3x76+0L330N1Pgi9raT/aMMTOJl2Sor8+BmtYoBJDApjuTi+KiqbWDsLArS5iPcWhU1337zwjfPvwlqAgI1AWqkh/rO2xf+/XeS5HugxhPbgs44Ere9t9werGauLUJ6kbVN1W/1aLEuzUGtjJkglp4fc64h2o0HxWiJUDR8/s0iGh68Rj9oz0igZp2pGZQMxAqrPSOtNzUkHpYFKwu4um3PWbPIEEaf/R43NXHhq7Q5UlTai5NP7NQEU10i5FGMmGoTMyc3oGY9qKFNM+qOHidb1y4myTdWnRqxwtU67ComuCkK1o5rmVpwvCd70FWZM6xPUbiUrMSo/aB6K6/kDKwpWdqaZWX41BctrmQ7D0wQ/JOipfgyay0eVUy2XBI1Yszwyc9XfI6C1CZQM9o5N3Jbi1eQmmK8ZjtzFLpJa2Vsa5khZgnEAsRZUBkrBX0LMbw8R4230/E0i5ft2aFL0n5Ls8IaTVDMPdDUqByubk8f3WLf5WqytS+oeZ1WrqmCzcZtGUlR48+9XPn5UFJrQY3YvXAqNnr+mdjseQY1IzsSVVEjdlIUCx3Rr3Hp2k6SX/j890T7TBiaADZtGaksGn71RY0NDEFNPWqKnVJFN9Ov/8+dmc8an5r8uXLtd//1n5zvsiNG1/zZ2yW+aCnUVIzBq5FpkxuKVKtmrtYAAA7aSURBVObKa9gQryQOMVzoQx5AJYv+Gg8jZC6nB2t6fNG7KHZlTtMHyd1HxabyclCnmsPiJdK/MobJbUllkwv/LvnWn72d///nK0LNybhODQrURFHz4E76d8XyVm1Qszc5EBgID/VWiJqFxDX8YF1oVo8a084i/YctfkIN4cY5IHkgY80D2zA71HBgQ9RMi728P/xt+uDu7z75T8VGz5ptU4fSDsksdOz4S/aQKXSQJJdEq3AeDZ+TQ+xLXBVTdF9UDDVyZ+a1qEOtBTV5NHznX+7kkfAHcqPncmr+IBbtu/F3n82khk/qXglqmmbaeVoqU4aODamHYmKz17RTUubR0AU81NTaUV6L2UO1GwW48UJsfXOKcXmqSlIM/Nw5xxMxWvhfiHlThxlQY9Urai7n1aUbP3wX1HSRlopNNXP8FGswtqAwhFILDmOGSvk5zVXATBqFEGrssAyg5SHSMmzO3dve2X3wOUtkqRlRgPRlI8gBNVq9oubBtb3ty0lysSE1b4kB5+/4jcagRovsKsuoqRgOQ6xJuLG7YJMTbT7MLwT+jknezmZSygfJZYrsFRhb8oBoP74nJit4t2z9rgGEfcrv5XwxSSHc1dCGkUDNoqhRq1tVU+O0GM1LzevJ1tuhZw2oseIFmpUOrDGWMqah7sn4nuDWUqTYS0bPKaYc/2Qvq6ixzszzZepsGwkrfrx70DmQmabu3eTIgJpKgRqXmu+83TE1xTV7QI3nXUQJBclJQyqspHMwrMQNYsl0wyIZamzzF5O1Sca6BdgjbGRvyLQReNV8+n0C1LzVtYcCNTWokZNgvy3GspTYogY1VB1TU6U2jNQjaljRl4qRwg7YmrfIrzik7SGnGInXvGYSNJJwWyPJAqPGyqI9ZHfDPRm7NXHA95AuNaO44cNtGAnU1KFGTYIVz5l3WqemGLM1upgk2zvJ1j1Q01laroVRI0bNtU9NMWZrJIaT/2T6+A6o6SwtV/EVKiYNGQs51OgPSO1FU2PW4ZQlrTyUfN4EzCipUUk8XixIhSRe9oNi9M20GHjz+NxnbpjjUcOjt0hkYrkBNQ2okZNgL3y3S2oe3cp/f/JTUNNZWk/iSV7Oiyx92gqSBppf9foARmlKLKUbaezHhBfzkezJ1rWj1DYSZ9n+QTbJa2I6tYWj2CmxgOf+NTF/ha+y7lGT6e0jMvVbpKL6okDNkqlJDp5Pcj/nUyN2Snx8Swwnf5KIxdXWmJpaW9GtDjWyBKslmfCQIf5JnhHoaWLU6D4v8nnGpbNVIXZxbH//oNhIw1LlLO8o74MhTRiWeKjMpY+zwXqkmhuphJrjlnZL7Sitp9WnZnLQe2oOt/61f88au3UCOxikpmx9D7mPSrCnqtD1JLmSFUsGv5ckYnKkrsg/T5LEeCh5WQMIDX8ZNSZbcWlyy/rNHMREclNGDZc53kMP1ZiaoiOpmhqxxKJcMvg/DLMJoSbLDmw0vPbUlKktasTqFElwd/BWqZnBTca2b6H9TEySGjl3IAhNkqQ2qYdMnuoHxb/hxWR/+F5ykFl3ZpsPMw2r454IMwFqAl9qbmZWnhqxF53Qsb+FYY+puXgl288RGcdQU6wkAWoK6VWqO9iLzpE1Xik43MCB4cGWqlBRF9SQa7DM1K/Pi2XqD/b/41+M97OJIoV2VJj7S3koLJFUx3Tt2/lC4ibMfTZgJqLuvQnPmm6pGZABMmXUZGJLjEkeDf91/rMPaubM9HSyoLhGVo/LvZQsMF3amSvDTSk1I2eP3pE6wLyPjqgJm85ELZ2UVrj1qGKauZzNoBJrXsp3FK4vEdDXLtWWjdQ8U1DDImH1qAE13aUNio1C4HMUTJHpONdhxvFWQWoy2wugrWosSirr+hDLn6BEmWGhrzygjlaNTW7kneS2P8szUr1MF1bzBjX9oWZx0fAqUSPWjgE182e6uJq33apZ2YAiYIwa7Lwm8JTENRKF/Wz8p8PA9Dx9BX22qaKrTzUzRZDCEUnpKB9VqeL3xO62vKujLi+Rc3b7/6zplprnogNy/8eXQE1jrVDNW26qYH0A8U6BfiVTu5F21S0qQ9sS452cJQf37z75qdxehbgc3zqKGnV9OmRnxBEx/mkn2bp2NUl+5jk0VguTv83PzBxl2v86VNfUZOPHyVYdagYyromgRqxefnk3/fVzUNNh2qA803j+yQPHugFjHI8aaTexaaAYDv6BHgaTMbMOnazlMkipHpanr+QzI5uCxUg/0eVZnMF9k9veE0PNy5dzOCWm/te8u6VGrKj3KJFzCDqgJhuLLs8DUCO0yGhYcGMGy1D/VFaong2kYR3jaDJYYy7tXvK5IRMWLL0KS+m0WB9Ulj24J0LtbP/aiN1S5krkkVNQE5YGtGj1v+a9xtT84aao1ifjEagRWuyzxrbB1aLGdktVifohgs/QFaPGejtGjWkh1Er1eijEIbFJD9QPit9mIdMaL1L9r3mvCjUXvjkcXr8EajrJdFHUVBNRhxnp+AwzGpNMbj1pqvHa2OfPDX88TkQ0zKhRGOm5mcZlSWZK7rTIlPooO0crzEvLJQpqFkTNhe++NixGmoOauTNdYM1byLT3x65z5YYmlBo5j8A4CesuzDa3hp78//NXfiA8VGqbAq2PMiGyzofwMPs+gt+nZZfkaBOi4ZWg5nWxLwaoaZJpoOYd2PeuPREryNKcRcosmrTVCyNbZkzNm42SUHpNR8PaK3FqZN2bsFdKBLmLkomWneGitBnPmpWghjU7g5o5Ml1ozRvUtK1NqEOJfm/V8y1+OTqq5iZg76DFbB0osxUmGs3wA+ygxETjNrABinhrYrDZ1AQ+7aL8XIEaUBOvZVITnFzVGTVKR0ezqImTB8nA9lEFfVSAKwMJYUb7r4hb6aLkwlpSHWqiKkx+YANqQE2ZTic5L4t71ghujqzaoybskEqYIUm4TIDstGFX+6fFw2K0NA91Onnj/4EaUBOb6ck4tFxbR9ScnR0dMW7KIIhmpi4t1SlpZZzFwowrmbTrlt/Z2ow6lBCoaU+bQ02hGdREiSESzQ1N5BJj1xphryLJknFRWlqf98NXXySJ36EAakBNmUQ/1OHDHJ6PFtMPRdSQGgcTctwjZ3YrHRkjY3lh68JmVqvBi9TS+rxffflsUaPNmUBNC1qSh8ofNMe3z86OtxdzQ44kN3V2rayJkdw7oyTIrUrtrCnB1meTTK0SLEbLioYPi6ZhHxpQA2oWnLa+ZHdmYSdt+jqIGJs6x/VcciU6VWGWk1If285MkukK8iIFakBNvJbVe3l77rStCNQ00rLqUL9PHs6ZtiUZamavnMnbUkY67uA1JYWLmbrLuKlDJIdlVXmRWt5o88PwrkGgBtSUSLbTnE4WNb4mIDO8L5IZ2kMUJmbqsFPrKpaXBX3/RlruzJZ50rYkUNNAG1qHEiqoqRMHl1AjpQ4FmCGeagY1q++SHIEaUBOvjaZmUFnnVmFyqYcq8U4mCtZvFVzltKwRLkqgBtTEa6OpqR4+7OGi1iUKUGM+m5KlSYhkPMz4XFNepEANqIlX36iJWpSiJjF2Xw2z3ROrTDu7OpXITm5aX1q0ekZN3FomoGZOgZqg2Cr11suohkFnTqTcfbeaGQHaGrskR6AG1MSrZ9S0EdfQyUnE7iz8DSBWgosejdcTXqT6Rk2UQM2cAjWgJl4bTc0ZB8e037J2YGF6sp9lsOvKQ0yf3i9YjEANqInXplMja0XSzyjHYzuNGAtyY/eMDe2l1DBc+uaSHIEaUBOvPlFz+o9ipf2HJ+OtZ7XTyCF90juRbiXWOixpUA6r1EPpzVP6zYtUj6g5GW+f/VvOy789C0wELhOomUc9oiZ/1rz68kPxnDkumTUTlJysQGrVbqOwYaacGj0fav57Xy/1jZpnuZvK/0UI1MSrX9Tk3un0HysmQIQkQSHA6F9EYKs2WGHtfJSZYoDORjglpp5RIyLhw+BaFaUCNfHqEzXzScTCuptgRBwRlZ3YRPai7H6Ti5UVqAE18QI1uleBBMJBasyb/nVGRgvUgJp4gRpnwATbwUfuGUbWhd54XqRADaiJF6gBNfECNd6QPhrQmMoSYKECNaAmXqBGKEBNmpoDy7ij1RaoEQI1cQI1QoOQlnEjayJQIwRq4gRqhMBLnECNEKiJE6iRAiwxAjVSoCZGoAaKF6iB4rWu1EStUwO1rNWjBloDtYYKtXwXmS7mKsh0aQI1yHRVr70+xbbhma7Utden2DY805W69voU24ZnulLXXp9i2/BMV+ra61NsG57pGlwbWleBGiheoAaKF6iB4gVqoHiBGiheoAaKF6iB4gVqoHiBGiherVJz8ouvzs6Ok+Rc/vIiKV5PJ8kbX59VvsRnqg62m+nJOEketp2petf213/1RbM7bao2qTkuCj//li+2z84Oi6XuxdfL31W9xGeqDrab6en9Z2cnP3/WbqbqXdtfP8fnYZNMG6tFag63/vUXcqny/Fu++rLYjEUsXp6/q3qJz1QdbDfTYhuQw4ct36l813amJ3/7Dw8bfP3mat9D5cppz5+U4oF/8tHX4q+46iU+U3Ww9Uw7uVPxruVMX335xy+qi3ZWpk3VATXFpk/5wz7/ds+O3yi+RdVLfKbqYOuZvvriduuZFu9azvTFbeGImmTaVJ08a/R9Hz5s8VljMz1r71lDMz2d3D5rPdPWHmCsTF/171lzZsK26jChpg/2M1UHW870ZCx+bf1OmwVLoUxfFNOcbvcqriGPylf//JV46BehfflLfKbqYLuZSmhazlS9a/3ri2dNk0ybqv1nTf6nIDaZUy8ttdfwTFtqr2GZyr/ghy3faY1SmOfr96m9BtoUgRooXqAGiheogeIFaqB4gRooXqAGiheogeIFaqB4gRooXqAGiheogeIFaqB4gRooXqAGiheogeIFaqB4gRooXqAGiheogeIFaqB4gRooXqAGiheogeIFaqB4gRooXqAGiheogeIFaqB4gRooXqAGiheogeIFaqB4gRooXqAGiheogeIFaqB4gRooXqAGiheogeIFaqB4gRooXqAGiheogeIFaqB4gRooXqAGitf/B86McBWuvPIL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6" t="9024" r="5086" b="9024"/>
          <a:stretch/>
        </p:blipFill>
        <p:spPr bwMode="auto">
          <a:xfrm>
            <a:off x="4625860" y="949665"/>
            <a:ext cx="4410636" cy="3561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843558"/>
            <a:ext cx="4181974" cy="3700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498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PK_r2 + </a:t>
            </a:r>
            <a:r>
              <a:rPr lang="en-US" dirty="0" smtClean="0"/>
              <a:t>140ms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895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PK_r2 + </a:t>
            </a:r>
            <a:r>
              <a:rPr lang="en-US" dirty="0" smtClean="0"/>
              <a:t>140ms</a:t>
            </a:r>
            <a:endParaRPr lang="ru-RU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422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PK_r2 + </a:t>
            </a:r>
            <a:r>
              <a:rPr lang="en-US" dirty="0" smtClean="0"/>
              <a:t>140ms</a:t>
            </a:r>
            <a:endParaRPr lang="ru-RU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184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+ 140ms</a:t>
            </a:r>
            <a:endParaRPr lang="ru-RU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013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+ 160ms</a:t>
            </a:r>
            <a:endParaRPr lang="ru-RU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815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+ 160ms</a:t>
            </a:r>
            <a:endParaRPr lang="ru-RU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445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+ 160ms</a:t>
            </a:r>
            <a:endParaRPr lang="ru-RU" dirty="0"/>
          </a:p>
        </p:txBody>
      </p:sp>
      <p:pic>
        <p:nvPicPr>
          <p:cNvPr id="14340" name="Picture 4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5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623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+ 160ms</a:t>
            </a:r>
            <a:endParaRPr lang="ru-RU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71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+ 120ms</a:t>
            </a:r>
            <a:endParaRPr lang="ru-RU" dirty="0"/>
          </a:p>
        </p:txBody>
      </p:sp>
      <p:pic>
        <p:nvPicPr>
          <p:cNvPr id="15364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5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424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+ 120ms</a:t>
            </a:r>
            <a:endParaRPr lang="ru-RU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897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fontScale="70000" lnSpcReduction="20000"/>
          </a:bodyPr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GMM clustering</a:t>
            </a:r>
            <a:endParaRPr lang="ru-RU" dirty="0"/>
          </a:p>
        </p:txBody>
      </p:sp>
      <p:sp>
        <p:nvSpPr>
          <p:cNvPr id="11" name="AutoShape 2" descr="data:image/png;base64,iVBORw0KGgoAAAANSUhEUgAAAjUAAAH0CAMAAADylywmAAABlVBMVEUAAAAAAAsAABUAACsAAFUAAKoACwAACysAC1UAC4AAFQAAFSsAFVUAFYAAFaoAICsAIFUAINQAKwsAKyAAKysAK1UAK4AAK/8ANYAANf8AQKoAQNQAQP8AVQAAVQsAVRUAVSsAVVUAVYAAVaoAgAsAgCsAgDUAgNQAqhUAqkAAqlUAqv8A1CAA1DUA1EAA1IAA1NQA1P8A/ysA/zUA/0AA/6oA/9QA//8VAAAVACsVAKoVANQVKwAVgAArAAArACsrAFUrAIArAKorAP8rKwArK1UrK4ArVQArVaorgNQrqgBAACtAAFVAAIBAAKpAAP9AKwBAVQBA1ABVAABVACtVAFVVAP9VKwBVK4BVVQBVVapVgABVqv9V/wBrACtrAFVrAIBrANRrAP9rgABrqgBr/wCAAACAAFWAAICAAKqAANSAAP+AKwCAKyuAK1WAVQCAgCuAqgCAqoCA1ACA1NSA1P+A/wCqAACqVQCqVSuq///UAADUgCvU1IDU////AAD/AL//qlX/vwD/1ID//6r//9T////T5YA3AAAACXBIWXMAAAsSAAALEgHS3X78AAAgAElEQVR4nO2di5/c1nXfkSzd+iFbSRzqxWFMec1E3HVFk53lsFY9flCRSioNaw6llCnFtnG9JD1S6sQmdiOywi53uX93cXFf59x7gcEdAPPA/H4fLmcHg3uBuee7OOe+kzMIilWy7BuA1lCgBooXqIHiBWqgeIEaKF6gBooXqIHiBWqgeIEaKF6gBooXqIHiBWqgeIEaKF6gBooXqIHiBWqgeIEaKF6gBooXqIHiBWqgeIEaKF6gBooXqIHiBWqgeIEaKF6gBooXqIHiBWqgeIEaKF6gBooXqIHiBWqgeIEaKF6gBooXqIHiBWqgeIEaKF6gBooXqIHiBWqgeIEaKF6gBooXqIHiBWqgeIEaKF6gBooXqIHiBWqgeIEaKF6gBooXqIHiBWqgeIEaKF6gBooXqIHiBWqgeIEaKF6gBopXE2oSaA3UGirU8ktKCy1IoAaKF6iB4gVqoHiBGiheoAaKF6iB4gVqoHiBGiheoAaKF6iB4gVqoHiBGiheoAaKF6iB4gVqoHiBGiheoGZ1lGUvCx0JLftmKgVqVkegZilp11WZlaTmJcGneFOW8mVYXd8wqFkBgZp6mZ6Mi6Hu575azA2tqNJ0WsgwMxppL2VkyamSIk7n0/WNL4eaV188LF6P3/g6Om2PBGqiMj399Cv2GpO2FxKsSGZGIeWGT3MF0JCv7KA4XZydyl/6S83GP2tAzTyZnk42NK6ZcklIBoOB5mWgfxcY2CBZnSrfDIeDQf4yGIhf9GHGXNffAnWoxQrUdJJpT6nxUKHUFLQE3JTghpxXuCGL0nCo8NHMiJNHKvNuvw1q3osRqGme6QZFw8qisoItIlbCjBcLy5jWUCMSiKiZSOQy1BLuTPumjDIzHHb7pVDz7ligprVMN+BZY5vcCBXSriweligogBg14pDDjDhV4GLI0bkXh8XJOv9uvxxq3h0J1CwyU1ADahabdnVk+oZcagwGkglDjY1sWLBDEuhk4nNCjWzNKd4QBKfdttmg5t2JQE0HmfY5GjZ91JoY1bTCnBL3USPLjKFGfuJQI96KnEx7jeayOKTP6L7fGzXvtgVqusq0r8+aIy3roUzjirC3bur14uEiCmag6F8daVSUf5JNxTLr4qjtuurye6Lm3aZAzZIyXVtqjo4YMzYaZpIexqeG18fTIDGWGxMJi6TB63QLDqhpS6Cm80x7VvPmuOTSfdFiFMzAviGVZCrS8mdwsZVoDzPpmoxGIfWRmr5Fw6BmEZkGat6dbuzQoRxeBlaKGEqN8TGci0jZKndWwkw/qenRswbULC7TftS8Wfg7KFNmuxjl6JipZkZ3Rk7tyBgHD/bW6W2oVC+p6SbtogVqViXT9aGmHjOMGtK3YKkxKGgyClGE9JBh0+3JZKY16NHH0nkVDrOjr76kaHhye+60KyNQs+BMTz/9ffJwzrQrI1Cz4ExFjfswFAuvCzVOA00FMwNr1OEwwIxDDSHFHiLNMvIjNmiH4UO56S6yWWZ7TV6R8sEBNaCmRIFxNbXTLl0lzTOzqLHtNVPbVkOombIPU+ulvEZg1b4sftWHi//llRbRE4U6VLRADaiJUr3wd8B7oUaSGR3nMndEWmS09wrMYWDcmGQ0RlYuS1NDWo87KYel9Xk/fPVFkvgdCqAG1JRJ9EMd5lXvk4/Wpx+qbkWbUENCU2nzqStSn7bOikGkvZWROcN2fLOYmDHTK2ryaPjVl8/Wa7Q5qLFakofKHzTHt8/OjrcXc0NNpRdVVGHwLGasFDW03hz2PoFRxd64Gs0Mk0NN5qqT8lhWNHxY9Hn70IAaULPgtJ1IYBJd1WbM2DY5g4plxlSk/SF+UxnxVlPjeCe5uCOoWbZAjS/0eVeILNAaRYtlRtWOPd9kPrFMONwEx/kxh8QxIm9k9K2o6aQHE33eFQI1JUKfd6mieJHLnRlpp6SMTGGZRQ0JkJ0z3La+EFPUV2VyuEQHRYM+71KBmlKhz7tUoKZUqEMFVQ8YYebQ8cw0BzOrOyYOmt7DxLYSu4ut6RPN7/IXsigoqFmsQE2lQE1AQWLq+qqMMqPIoNuzEGrYAapw402QHEmM2mlB93cxajrYQxPUBARqZgjUBDRnAw2hhnqQEZdpHS7hZkjFImJ7gKU0n8tZEORSkhtQsxiBmhkCNQE1YKaYiVBKjedwApN0GS+sIk7H+5HspB80mDBqhsNO4mFQExComSFQE9Cc1AhDFdVxEZsKQz8dJ7fS9A83kzv5z+5Iz2YKAaSDXxMEW1ScmZcOdTov0s0t78N4qA58FKgJqC1qHt16+svfpg/upeJnBGq6y3T51IjBNHMwI0ykxutqm/5gmD74PP1v/zm5J374lrqes7IeypkCZRkyB51EjBf7G6hZoFqn5l76sfgBNd1luuLUhOrkek6A1zR3eTf9sPBQH4sfOry31OUwRERo7RwKckOYsTGxQamDeBjUeGqPmr0kufMvIhK+J35ATXeZrgY1kT6KuiUjTkdK52lPbVcjCX8ZNfJUOycq1Zm52KVehZscADWLEqiZKVDjCdTMFKhxJEfWkLWCS2VG10gbOTENMy21aPGppiG4iYtJbyEypHgoytwINRlXEYq1zQ2ocdQ+NUmSgJqOM10FamRpz6ZGIWNpYPYUVOXHi6nJjBpzuqx6KUjspnSGmhIRiOxqkNUtNsuk5mQcno3SKNMW07YhUFNDMUY6vf/s7EVgoaJGmbaZtg3J1pp63BhpExqvQaYLuNQ4MoTYWLgCGMMN8U/sqEZFre1ol5FttZBijCTWKKqYkzJfpm2mbUOtUzOqhKZX1CRc8uDGPGvqRcPUKm5Q66ExmwTbB+URxUBikbDHkt09yrhO6UdbLaQyaorFWtwPTyehlfRqZ9rkhhYmUFNDMdSc/PzZ2XGdcHhtqTFLG82iRi8UbSq41dRwBRpxiqwkN4wZZ3QNo6YkU/lqbkwvXj0YtFhOMdSIPcCEl5o30yY3tBiBmnrCs4bKUFPNjFvJzZwWviA3QVRkHgQ/b0xwUOQKZBtMeUvkGvoul0rN2XGSbNV41IAaUNNepp2nbaxa1GS+ZFObMbQlYm97tJcku09uimHnwRBWTZi0eRkqSqhx6JQhNHFcrHNBv4KaDtU2NVeT7dHl3b03/uctCwCoicu087SNNXsVauWbJCok5CxR+rEYOfzgk2TrroQg4MEIZcSLzaDG/OoMNJa35eWtovu2ygnUUHVFzWfTp78CNfNl2nnaxuqCmt/cST/85C6omTfTztM2VJ1dEljtSQ0zp5i4RHycpmMx9VJ6qDptxExOt5QDkkOWvCHS4mOpUTfeVkmBGqsuqHFjWFATm2nnaRup3i4JxkMJXhwTSbs6B1LtdYLUSGOTA3bPhZoiEOmdNUnlzlnesa2yAjVaoKa+yqgpvmJ31JyMixEYge6JJVHzUquSGdZY4zBjNtWeU04TUH14TAgtQ2MnFxNej9aeGrEXndCxP/AC1ICaEukRgauyF1399agZNcS3SGaMD5oj8LUoKnsH8yjzgJIasn+CS1/xpq0hfXjWCIGaOC0prjmdrExcU9M1FWJ+RLxVR7VFq2Cp+NRk6DApa9eBwX0eNeRN5opdpZ0yWxI13aSdS6AmXptOTdyWuc6bIDVV6AQ/KNySdXnaTw1LvVRApKUvQA0Bvp1S2/SaN6iZRxsdDdfcntt72NtRxYVFAtTERMOeO1HUlOARoE/hYqkxXQjOnbY1WSGGmhfF86Fk58EamVqtSM17NanZmyRXhsOLSbJ9NSnWm11vaoQCT4famVqtyLNmdhzsPewZM0a65k3WPqsmZa/gQZPBrpA9n2TfF/7p8u7BvtN76XVAsA03VHrjlEIzSJdCTa2JLWtT814eNWJYqHzd2WVPm/zNwUH2A0HN9o398dbdNaSGz9jN9WK7QaZNbqgTLY+ad4t/YjD65WTrWpCa57s39vef/moNqXEP13vUrAk1RUgTZIXtMDdyjORbgp6jiKlJzWURtmSTzA4MzDN7/cr1yfMsOxiNDvbFqC736ppeCZBu/TWfOMxLoLNMhdjtjOeLo6ZWVLMuNe9lUqM8VE7OpWsuNe8kySQ/tp9fbJzc6wE1h7ebZGq1EtEwGU6jMakmYjY1yjVVtNeoj0Q0vLN744di8ovjoZhbdK4s2TIgZSE5N2Y/UAvCtVF0UdS8+rKWg1qTmvcyqQlk2ltqaoY1a/GscYbuESM5Re8ZmFrFOAtRXGw8L+sfotyUADVikx4C3Oj+cJatosEOqxnwuwuqeeFtbJ83qGmgje29VNTInmaHGnkoODiP2MQZCkORmTp90UE5ZzjU5H9TxSvBLECN3rzOJHOA4ViCmqZaBWpyMsqoKR7FoIZr+TVvRY1uCmOlq12Tw43pzHGokQgQaqpYISqKgHRTW+MPhz41liiWiTNUmLmnwDXXmZrViYZBzTxamdHmfu9Fl9IrjrwseYiX2DkcaZo9ulPVoxBLDTO8ugux3myp3QOHDG8S6KCPao2bDX3WrAQ1owKaEmrk7YAaqmXXvEuoGZU6AslMYRPpCBxq9CYZpuey/vQow4pkh1BTerpzSE5OMKNrDDPilz5R003a+gI1jVRGTfEUBjWgJqglUXMyfvjqiyS0UvoiqDky6+/l8oAptZesNjkNuMps3sDPyAm8ZP5c1S2MgmeY5iKJismnZPTxulIjouHDh3I/j9i0LQjUNNRyqMlr3EX/+ZL6vBk10gbimU6aXwK2EsxkvhxmqmbRsbdqTdmdZGtf527zl5+NbpyvR40ih442r4JPnNWsAJfkofIHzfHtvObtDyjdEGr0mrI/Ge1MPGrG8rPRzjlQw3RY1LwDo5AXTo3eUi5QvAPdSGxtldn11Uy7raVFuQrx2ayVRPJnzbsH2cHB+XNOU7P4/3uD1w6yd2/88N1AQkIN7ZKa6u1dgk09DFkRPDcrwI2sQ60SNYO3vldGzc4uqFlA2no6OnI8VNCqpktHW4pYwnZuG2qM6aZVvoFRIyY+fes771+/NOTdWrkm2fM76RuX84dx+NaMnK0yaUd7yu+SdZQvlJq8stzS7hvLrHmvDDXZJHnzreRP3g9Rk43FNLvQs2btqBExbGtzL5dW865mhoabpNPJEkSoMVawNovohwrMVdIomC6tYELTTR4Y2qc/s33wIU/ZNB6OoabWTqkVmbKcllfzBjUdU8NHL5x89H/b8lDLq3lT/2RcCSGCW1TNIdJWJZBQpxSuccuD4c+kaXXGQ9JHrcLsqc2hihvGhbycjqmLFr6SmFwg36QQY541eTAS8im1M6VaWs0b1Cyamo96sO+l8ky6gc9r+rejhh3/xBZv1C5JvQkaR1s+5CQkM2yOp57rRMYDVlND+WMXJSvIBlNLX9qkEKPimv8OakCNUGwdqh0PdTopnfrbNTW6E4GUqS3czItQuecwsa7uL6zd7aStxahhXpAxo31bhdVTPq/SXNbzmOQNdaxN4uEoak4nodF3tTMlGX36+7I1t0BN36hpmKmVqHEfhgkENaCmRLKdJvjo6pYa28ntyPDhUaM/kZGCsSczcIAZr0XWSlnaMmPYJJmWVMxYNrox2eFCDu0LJbEZNmuxWSY186VtJFCzxtR0lHa2dHNwyXjaIDLET6lST31RXJRK2mVVT5X2LEM65dY08MzwUMXd6mHGJGfvpiRRJQ1G8xcjqAE18dokal5S/6RokL9WEyOpGXFgCCLUbsU762hKrT6izGR69B3rwg55Kbni7NUkGWuHxqiRp3sxtYngQU28ekCNXM/v8u6N/eegpqW0M/TS1rolLKYMq4nRHkpRw+xQwoWukwdMrwytnZJZzYRGwgVLIWrePcjEmJuDZF+Hz85FtWskqxSQgzY79XcyZ0mWUVNkDWpWk5qLk2z/ANS0lLZStp87s+SMOBmzPRQlYWYLX+Ac1mfFBsM4LmvqqkDtR1eu5x7q0n62v5959XpaZychOluUyX794mvNWZagZq2ouV6sOHt1LKJhUNNO2kqZ8XvaM5DyruufiIcqqRsTR1DyKYFHVMKN79DWNJVx6gfNr/K21VmlDYysOYBUyB1mQM1MgRpQEy86gs96qLrUOEwEfJTnGdgH1l2oYzRRmbML+DcydkZQ419t5EXD+sYNk/I7qde5yhLUgJp4bQo1fLRw5q3TGEGNNAlJnWXS0cgzHAQMS/qNQ00QlyqJhR6NDzM3ZMcOM2q0t2Tej321uUoT1KwbNcUw/XWi5kV4Kb26mTa5oaYCNUuj5rDGTqkVmXaetkKMmpIVieagpggzpoQML0iZ6k/tGzXrZC6pDQKHKi6TGZdRI99IXMhKo4ulpu5GP6CmS2pkXLPK1PC5l8Vyr3UeNytHDVsPIECNXvfILVLNTEaMRGotxOHYAXVehYhwY5gJ9zLRBCXUpOmwEropl8SHDOFx/NMCnjUnP39W73kDakANV53YZkWpcfq8yZqt+hApTRM22jhSdRzxATUj5aaGZBwetTo7IM5kPdolZPitMPYzZ5FGjXMAFv1im3iciXtzcwNqQE28YqgRa9e8+uf1q3mTCbpeu7AoNjuxiJWmmbJvu6ZNej1hwaOCmC3Ajfw/1MtEMatanE16KHO27U/L9GAbfQP6P76DVMABz1Gise01La1E0k3aEoGapVLTMNPO0wblEeP1QKlCD5Wp48MyV45LIp7ByqOCRcPOpzO0tz16Ok5uie2ci/eSB9MkYLkjV9bnjPRgZVAzW32iRqxS/OjW019eurazDWpaShsQDYDLPFSFHNi89B41DgyEGu2jhjx0Ll2ZKKj8WfPpZ2KRx53dkR57LD2QC6meK2HpzvRq+ZKfJtyAmrWkZq941ICaNtJykcWNZJE73mkGMIOAQ1JGKK1XM3fD4LGvxq05QNTyUnvCQ+298dvx55YIOdKGXZCsGysbDLSn8tsHQQ1XT6nJo+HdB0lyEdS0lJaL1Le90icHHUck3zrU6N4A1cpnISHN/wHfZLozuTXZAZWUVsYJSM5oQb5zeKpB9mJrFhwLmYt6pZFlL1+2ZSRQA2rijSSH/YAaUBNjpJ5Qw0tIIWCpcaKWIprRLcLmU1380zg5mJac5WVt3to6lpeDQ4Ic7TN1K2xpoG7m5SGYATVUoAbUxCq8gy5FyJBkiSKtNPKgsaP8P3UcjFXFgJmprUN5zBAvpnvEHRMHbB7BsE3q5GO+s6Dm6KgdI4EaUBNvpJ5QE+RGExE4TOJhMvteG8BQUwEByZCc5bTZ2kxJc65Hjc3HY0YF0KWgOFw69MkzVHMPqKECNf2j5mRcjGIPTK5qhxoyIcFBg0odlNVs7wzPG6VWJdQETMMmNph8eKbmTaD2TTJj1AWdlHNYZsdWdNS/qIq7ZGZNqBF70QkFdrYDNf2jRpt7rkyt9CrVne1Fx6gh/btBaiw7rG1PxanarEFmyLSjIDdG1lGwPMSinleGwx8nya0nN/+0ctCNRcF0O9El1abEd1lEnBHK9nTTSTcHM9HUvGhnPtRinzXtUTNO7qTpH24mtx4nW3dboeby7t73h8O/en86vX/3x5f6Sc3J3/5DO7Poigl5i4hraCd2NoMZ80a00cvQNmX6za2nv/yn6eNbo9H/zv+f+nIG7kk3QAzrQ/DpZ/m/331y80/e/6v3BTVB58cOGhACnrKCGiYLzFEH1PC5l2evvvxjOx6qo7RW3VDzQJh4+ijZujZ9fO6zNqm5e/3Se8lf9IQa5+iL2y3FNR2l1Tqy4twMgsR4kjbxV77PqSl22N7bnk6f/JTZKtCBSLoq9Wa4hhzzyaPi8XX/7tNfDYePP6DIGZXE3nw6N6fGfA81poZO1hK/iDB4fmbiqDn56Ou2qOm25t0VNbmHEuu2XtvbFmZuhRox4+BxHglv3f1Roh9f/aLmRWHp0r0HZ2Zq1XE0XE6NZkf6obRiyG6AmqLC894VYWLx49nKvOPWJC4xbH6flSn1cYY8fWbA6TDgzR0Nh5Qa8uewSGrO1qXm3RU1xTMlbDJQc9Y5NWv6rAE11Ubqukehy5o3Y6aEmjrRTWDJT6bKjmwyik9drAKWqRfL2NTeVbxqkXvDZPLckHJjjmUZoWauIu5h7+UaUpP/AYGalaGm1EN5zJgDdh8U4peYlXITl1HjVrpSQk0pN2qpPQ9X21cdHthDPA9Np6EbqlXVhmSunfxlbanpsubdMTXFjYOa4OFuqekwGj46cqjxuKHLHDncZLan2xmVEqCGsFJCjTmozReETa1/6NwOD8HLfeUoLLa7prkhfYC0DM9VyMuhpsOa9zpSMwrENaDG0yKfNdIlMf8kH9bOCmumhLXFjO0oN9LEIeNpaojNA31FKkyesZoj40ZlHGTG3p4js8xRUM2Y6WHNu3tqSsZDgZo1rkMFqSHS8aEoWoWJR40mI+VGcQbwyjMcIsypZgQNTzIakQNBe5MpC5zgEK4lzKibp1Mv2BprxkO1a6SkuFdQA2pijNQ1NV3VvHkY/FLHwqRAqx7cGTMMGRCjx+CFTUcVYMb/fIbMMvsyrynNqm56FYQ7sn88c0xMmG2kjqnpLBpeQ2r2tkVf+q74aUSNzOBqcm40fXqpl9QEat7uuMH5RHlhNDByRHk6/LA/VRKD2go4cQZBWvRrauZdW0xkZkFjiwUaL+/uvSF+zO2RtIbAcl6kZAb37z756ZOb35gqasQH1kcNKTVzTO826uGzpktq5IPh1pSMyWpIjcjy3dHoXfHTiBqZgaBG3l3/qOms5s2XVHPWgzVwaAM6z+/CLbDarmto9WD45f+6+Y3S+UiGvTKXFKTmwceWGkeltWuXGjEI+XGyVVBDPtAFsP7UdJO2c2qUiT/97Omv2qQmB/HD/2E9lKOa1FzeFSOQp9PHH4CaSK0nNbnTu5PaaNhRTWqE53x865EYfdxTakQULJyUH9a0QI0tLVZrGDiVKXKSUUpVUuG5LGYViPV+A9QEuDFD6YKn1SNC3Q5dv9O5mIp9LPLsCw5CWhg1x/U2S61FTVF9Ovkv8WkrtQBq9sZ5NAxqgodD1Jz84quzF9vzZ2qVI3Py0dcd9HnT6lCW+dx4FaYSZsIccGvNoobOLGGj74ba/PpqJO8AMzaVGk4j7jV0Kr99k3MJN4v0UIKceTO1Op1s/VFsNFWgE5m2UqBmBajxW97aedaIFptk++y49Zq3ZoLM8mdFZXYv0cjo02QRG16cZSSYCeOYcT5X2fL5D2TsTZAZj2+XfZebaSga9qiZPyCOe9acjFd8V7HNoWYi+w+SvxF9CJaa/E985ajJfcv9Fd9jV3Jj4l6vsBgzZGKUdRP+TF3utkqYCfzpmzPZGz1jKpS3ISuUnR7zKyT7Dy7v3vj1r69d3Tb5m4GGZHzNcBjY7HKx1LS0W+rJ+GHuo9qveW8MNaoD4uLWvQcrTo3oNWrnWSP6oQR+rUfDkhq2dlpQ7IHPfJA3+FejRBCoz4wP0DQwk0Fxw9xZkBk9v0BTc/FOen4n+cttk3VBjTMTSnzfknh4Ic+a1nZLzWvcxXbyHYw23xBqpIe6dC/9y2ujnb+xdyQeNStGTcNMifIHzfHt/Onl18jaoEYWbogby5R69eJPjZHjtKTNC7tyambDYtr5iIIeyg43dkBTH1iXU0TDV96bZDeTn/0mST5P1Qpr8nQLS2j7bgecuQp5Wf1Qh8WzNFCNBzX1qJEvLIP+U9NJWinio7Q78lZXM/JsbJ2WAxRZQ7q+UzJnU/4IOWa/Su27yFna/GJqUyrnVNEAd6j3FDdOT19HnqO4qOBm/ngY1ICa1ozUdZ/3pHTFrXaoUYaxJWRK0xZr1ZoSmplMQ+RQUJcYHx+bVF+DUKO9DDldUuNQHrh/k16fWe2a1pKaT39ftnAxqHGpeTpOJvk9jJNx/nONUUNm+opzn9xMdvcmxdn9pOarPB4OjroANS41j25lk+fZ80m2v7+fbVNq6KoC4tzHt6ajyxNx9pKoKXLseI7C6SQATuvUWKtlbh9VyLQUE8OMPZUFKdH0kDoOjZsIL0QypknTB5+nD0aiGTh/zuyw8X6aGp3iUbK1f3CQHRzMqjoRcOYq4mVSM1/ameonNRd3b5wXg8KqqJlOn05KqXknSd4cDN5Kkj8fXPjmWlLTUVophwevMlQti4jJh1IzIg03U29O75wy3om80ddI09/cST8Uqxzf+OTvz6n70feqHJSuQ92/+/TSj65c/35+2Kfm9Tff+Zb4/8J3B+fPNXzagBpHq0eN2PNjZ/dqknwwSZLtEaUm1Q2QkponN7fev66GRHnUvFb8G3x76+0L330N1Pgi9raT/aMMTOJl2Sor8+BmtYoBJDApjuTi+KiqbWDsLArS5iPcWhU1337zwjfPvwlqAgI1AWqkh/rO2xf+/XeS5HugxhPbgs44Ere9t9werGauLUJ6kbVN1W/1aLEuzUGtjJkglp4fc64h2o0HxWiJUDR8/s0iGh68Rj9oz0igZp2pGZQMxAqrPSOtNzUkHpYFKwu4um3PWbPIEEaf/R43NXHhq7Q5UlTai5NP7NQEU10i5FGMmGoTMyc3oGY9qKFNM+qOHidb1y4myTdWnRqxwtU67ComuCkK1o5rmVpwvCd70FWZM6xPUbiUrMSo/aB6K6/kDKwpWdqaZWX41BctrmQ7D0wQ/JOipfgyay0eVUy2XBI1Yszwyc9XfI6C1CZQM9o5N3Jbi1eQmmK8ZjtzFLpJa2Vsa5khZgnEAsRZUBkrBX0LMbw8R4230/E0i5ft2aFL0n5Ls8IaTVDMPdDUqByubk8f3WLf5WqytS+oeZ1WrqmCzcZtGUlR48+9XPn5UFJrQY3YvXAqNnr+mdjseQY1IzsSVVEjdlIUCx3Rr3Hp2k6SX/j890T7TBiaADZtGaksGn71RY0NDEFNPWqKnVJFN9Ov/8+dmc8an5r8uXLtd//1n5zvsiNG1/zZ2yW+aCnUVIzBq5FpkxuKVKtmrtYAAA7aSURBVObKa9gQryQOMVzoQx5AJYv+Gg8jZC6nB2t6fNG7KHZlTtMHyd1HxabyclCnmsPiJdK/MobJbUllkwv/LvnWn72d///nK0LNybhODQrURFHz4E76d8XyVm1Qszc5EBgID/VWiJqFxDX8YF1oVo8a084i/YctfkIN4cY5IHkgY80D2zA71HBgQ9RMi728P/xt+uDu7z75T8VGz5ptU4fSDsksdOz4S/aQKXSQJJdEq3AeDZ+TQ+xLXBVTdF9UDDVyZ+a1qEOtBTV5NHznX+7kkfAHcqPncmr+IBbtu/F3n82khk/qXglqmmbaeVoqU4aODamHYmKz17RTUubR0AU81NTaUV6L2UO1GwW48UJsfXOKcXmqSlIM/Nw5xxMxWvhfiHlThxlQY9Urai7n1aUbP3wX1HSRlopNNXP8FGswtqAwhFILDmOGSvk5zVXATBqFEGrssAyg5SHSMmzO3dve2X3wOUtkqRlRgPRlI8gBNVq9oubBtb3ty0lysSE1b4kB5+/4jcagRovsKsuoqRgOQ6xJuLG7YJMTbT7MLwT+jknezmZSygfJZYrsFRhb8oBoP74nJit4t2z9rgGEfcrv5XwxSSHc1dCGkUDNoqhRq1tVU+O0GM1LzevJ1tuhZw2oseIFmpUOrDGWMqah7sn4nuDWUqTYS0bPKaYc/2Qvq6ixzszzZepsGwkrfrx70DmQmabu3eTIgJpKgRqXmu+83TE1xTV7QI3nXUQJBclJQyqspHMwrMQNYsl0wyIZamzzF5O1Sca6BdgjbGRvyLQReNV8+n0C1LzVtYcCNTWokZNgvy3GspTYogY1VB1TU6U2jNQjaljRl4qRwg7YmrfIrzik7SGnGInXvGYSNJJwWyPJAqPGyqI9ZHfDPRm7NXHA95AuNaO44cNtGAnU1KFGTYIVz5l3WqemGLM1upgk2zvJ1j1Q01laroVRI0bNtU9NMWZrJIaT/2T6+A6o6SwtV/EVKiYNGQs51OgPSO1FU2PW4ZQlrTyUfN4EzCipUUk8XixIhSRe9oNi9M20GHjz+NxnbpjjUcOjt0hkYrkBNQ2okZNgL3y3S2oe3cp/f/JTUNNZWk/iSV7Oiyx92gqSBppf9foARmlKLKUbaezHhBfzkezJ1rWj1DYSZ9n+QTbJa2I6tYWj2CmxgOf+NTF/ha+y7lGT6e0jMvVbpKL6okDNkqlJDp5Pcj/nUyN2Snx8Swwnf5KIxdXWmJpaW9GtDjWyBKslmfCQIf5JnhHoaWLU6D4v8nnGpbNVIXZxbH//oNhIw1LlLO8o74MhTRiWeKjMpY+zwXqkmhuphJrjlnZL7Sitp9WnZnLQe2oOt/61f88au3UCOxikpmx9D7mPSrCnqtD1JLmSFUsGv5ckYnKkrsg/T5LEeCh5WQMIDX8ZNSZbcWlyy/rNHMREclNGDZc53kMP1ZiaoiOpmhqxxKJcMvg/DLMJoSbLDmw0vPbUlKktasTqFElwd/BWqZnBTca2b6H9TEySGjl3IAhNkqQ2qYdMnuoHxb/hxWR/+F5ykFl3ZpsPMw2r454IMwFqAl9qbmZWnhqxF53Qsb+FYY+puXgl288RGcdQU6wkAWoK6VWqO9iLzpE1Xik43MCB4cGWqlBRF9SQa7DM1K/Pi2XqD/b/41+M97OJIoV2VJj7S3koLJFUx3Tt2/lC4ibMfTZgJqLuvQnPmm6pGZABMmXUZGJLjEkeDf91/rMPaubM9HSyoLhGVo/LvZQsMF3amSvDTSk1I2eP3pE6wLyPjqgJm85ELZ2UVrj1qGKauZzNoBJrXsp3FK4vEdDXLtWWjdQ8U1DDImH1qAE13aUNio1C4HMUTJHpONdhxvFWQWoy2wugrWosSirr+hDLn6BEmWGhrzygjlaNTW7kneS2P8szUr1MF1bzBjX9oWZx0fAqUSPWjgE182e6uJq33apZ2YAiYIwa7Lwm8JTENRKF/Wz8p8PA9Dx9BX22qaKrTzUzRZDCEUnpKB9VqeL3xO62vKujLi+Rc3b7/6zplprnogNy/8eXQE1jrVDNW26qYH0A8U6BfiVTu5F21S0qQ9sS452cJQf37z75qdxehbgc3zqKGnV9OmRnxBEx/mkn2bp2NUl+5jk0VguTv83PzBxl2v86VNfUZOPHyVYdagYyromgRqxefnk3/fVzUNNh2qA803j+yQPHugFjHI8aaTexaaAYDv6BHgaTMbMOnazlMkipHpanr+QzI5uCxUg/0eVZnMF9k9veE0PNy5dzOCWm/te8u6VGrKj3KJFzCDqgJhuLLs8DUCO0yGhYcGMGy1D/VFaong2kYR3jaDJYYy7tXvK5IRMWLL0KS+m0WB9Ulj24J0LtbP/aiN1S5krkkVNQE5YGtGj1v+a9xtT84aao1ifjEagRWuyzxrbB1aLGdktVifohgs/QFaPGejtGjWkh1Er1eijEIbFJD9QPit9mIdMaL1L9r3mvCjUXvjkcXr8EajrJdFHUVBNRhxnp+AwzGpNMbj1pqvHa2OfPDX88TkQ0zKhRGOm5mcZlSWZK7rTIlPooO0crzEvLJQpqFkTNhe++NixGmoOauTNdYM1byLT3x65z5YYmlBo5j8A4CesuzDa3hp78//NXfiA8VGqbAq2PMiGyzofwMPs+gt+nZZfkaBOi4ZWg5nWxLwaoaZJpoOYd2PeuPREryNKcRcosmrTVCyNbZkzNm42SUHpNR8PaK3FqZN2bsFdKBLmLkomWneGitBnPmpWghjU7g5o5Ml1ozRvUtK1NqEOJfm/V8y1+OTqq5iZg76DFbB0osxUmGs3wA+ygxETjNrABinhrYrDZ1AQ+7aL8XIEaUBOvZVITnFzVGTVKR0ezqImTB8nA9lEFfVSAKwMJYUb7r4hb6aLkwlpSHWqiKkx+YANqQE2ZTic5L4t71ghujqzaoybskEqYIUm4TIDstGFX+6fFw2K0NA91Onnj/4EaUBOb6ck4tFxbR9ScnR0dMW7KIIhmpi4t1SlpZZzFwowrmbTrlt/Z2ow6lBCoaU+bQ02hGdREiSESzQ1N5BJj1xphryLJknFRWlqf98NXXySJ36EAakBNmUQ/1OHDHJ6PFtMPRdSQGgcTctwjZ3YrHRkjY3lh68JmVqvBi9TS+rxffflsUaPNmUBNC1qSh8ofNMe3z86OtxdzQ44kN3V2rayJkdw7oyTIrUrtrCnB1meTTK0SLEbLioYPi6ZhHxpQA2oWnLa+ZHdmYSdt+jqIGJs6x/VcciU6VWGWk1If285MkukK8iIFakBNvJbVe3l77rStCNQ00rLqUL9PHs6ZtiUZamavnMnbUkY67uA1JYWLmbrLuKlDJIdlVXmRWt5o88PwrkGgBtSUSLbTnE4WNb4mIDO8L5IZ2kMUJmbqsFPrKpaXBX3/RlruzJZ50rYkUNNAG1qHEiqoqRMHl1AjpQ4FmCGeagY1q++SHIEaUBOvjaZmUFnnVmFyqYcq8U4mCtZvFVzltKwRLkqgBtTEa6OpqR4+7OGi1iUKUGM+m5KlSYhkPMz4XFNepEANqIlX36iJWpSiJjF2Xw2z3ROrTDu7OpXITm5aX1q0ekZN3FomoGZOgZqg2Cr11suohkFnTqTcfbeaGQHaGrskR6AG1MSrZ9S0EdfQyUnE7iz8DSBWgosejdcTXqT6Rk2UQM2cAjWgJl4bTc0ZB8e037J2YGF6sp9lsOvKQ0yf3i9YjEANqInXplMja0XSzyjHYzuNGAtyY/eMDe2l1DBc+uaSHIEaUBOvPlFz+o9ipf2HJ+OtZ7XTyCF90juRbiXWOixpUA6r1EPpzVP6zYtUj6g5GW+f/VvOy789C0wELhOomUc9oiZ/1rz68kPxnDkumTUTlJysQGrVbqOwYaacGj0fav57Xy/1jZpnuZvK/0UI1MSrX9Tk3un0HysmQIQkQSHA6F9EYKs2WGHtfJSZYoDORjglpp5RIyLhw+BaFaUCNfHqEzXzScTCuptgRBwRlZ3YRPai7H6Ti5UVqAE18QI1uleBBMJBasyb/nVGRgvUgJp4gRpnwATbwUfuGUbWhd54XqRADaiJF6gBNfECNd6QPhrQmMoSYKECNaAmXqBGKEBNmpoDy7ij1RaoEQI1cQI1QoOQlnEjayJQIwRq4gRqhMBLnECNEKiJE6iRAiwxAjVSoCZGoAaKF6iB4rWu1EStUwO1rNWjBloDtYYKtXwXmS7mKsh0aQI1yHRVr70+xbbhma7Utden2DY805W69voU24ZnulLXXp9i2/BMV+ra61NsG57pGlwbWleBGiheoAaKF6iB4gVqoHiBGiheoAaKF6iB4gVqoHiBGiherVJz8ouvzs6Ok+Rc/vIiKV5PJ8kbX59VvsRnqg62m+nJOEketp2petf213/1RbM7bao2qTkuCj//li+2z84Oi6XuxdfL31W9xGeqDrab6en9Z2cnP3/WbqbqXdtfP8fnYZNMG6tFag63/vUXcqny/Fu++rLYjEUsXp6/q3qJz1QdbDfTYhuQw4ct36l813amJ3/7Dw8bfP3mat9D5cppz5+U4oF/8tHX4q+46iU+U3Ww9Uw7uVPxruVMX335xy+qi3ZWpk3VATXFpk/5wz7/ds+O3yi+RdVLfKbqYOuZvvriduuZFu9azvTFbeGImmTaVJ08a/R9Hz5s8VljMz1r71lDMz2d3D5rPdPWHmCsTF/171lzZsK26jChpg/2M1UHW870ZCx+bf1OmwVLoUxfFNOcbvcqriGPylf//JV46BehfflLfKbqYLuZSmhazlS9a/3ri2dNk0ybqv1nTf6nIDaZUy8ttdfwTFtqr2GZyr/ghy3faY1SmOfr96m9BtoUgRooXqAGiheogeIFaqB4gRooXqAGiheogeIFaqB4gRooXqAGiheogeIFaqB4gRooXqAGiheogeIFaqB4gRooXqAGiheogeIFaqB4gRooXqAGiheogeIFaqB4gRooXqAGiheogeIFaqB4gRooXqAGiheogeIFaqB4gRooXqAGiheogeIFaqB4gRooXqAGiheogeIFaqB4gRooXqAGiheogeIFaqB4gRooXqAGitf/B86McBWuvPIL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data:image/png;base64,iVBORw0KGgoAAAANSUhEUgAAAjUAAAH0CAMAAADylywmAAABlVBMVEUAAAAAAAsAABUAACsAAFUAAKoACwAACysAC1UAC4AAFQAAFSsAFVUAFYAAFaoAICsAIFUAINQAKwsAKyAAKysAK1UAK4AAK/8ANYAANf8AQKoAQNQAQP8AVQAAVQsAVRUAVSsAVVUAVYAAVaoAgAsAgCsAgDUAgNQAqhUAqkAAqlUAqv8A1CAA1DUA1EAA1IAA1NQA1P8A/ysA/zUA/0AA/6oA/9QA//8VAAAVACsVAKoVANQVKwAVgAArAAArACsrAFUrAIArAKorAP8rKwArK1UrK4ArVQArVaorgNQrqgBAACtAAFVAAIBAAKpAAP9AKwBAVQBA1ABVAABVACtVAFVVAP9VKwBVK4BVVQBVVapVgABVqv9V/wBrACtrAFVrAIBrANRrAP9rgABrqgBr/wCAAACAAFWAAICAAKqAANSAAP+AKwCAKyuAK1WAVQCAgCuAqgCAqoCA1ACA1NSA1P+A/wCqAACqVQCqVSuq///UAADUgCvU1IDU////AAD/AL//qlX/vwD/1ID//6r//9T////T5YA3AAAACXBIWXMAAAsSAAALEgHS3X78AAAgAElEQVR4nO2di5/c1nXfkSzd+iFbSRzqxWFMec1E3HVFk53lsFY9flCRSioNaw6llCnFtnG9JD1S6sQmdiOywi53uX93cXFf59x7gcEdAPPA/H4fLmcHg3uBuee7OOe+kzMIilWy7BuA1lCgBooXqIHiBWqgeIEaKF6gBooXqIHiBWqgeIEaKF6gBooXqIHiBWqgeIEaKF6gBooXqIHiBWqgeIEaKF6gBooXqIHiBWqgeIEaKF6gBooXqIHiBWqgeIEaKF6gBooXqIHiBWqgeIEaKF6gBooXqIHiBWqgeIEaKF6gBooXqIHiBWqgeIEaKF6gBooXqIHiBWqgeIEaKF6gBooXqIHiBWqgeIEaKF6gBooXqIHiBWqgeIEaKF6gBooXqIHiBWqgeIEaKF6gBooXqIHiBWqgeIEaKF6gBopXE2oSaA3UGirU8ktKCy1IoAaKF6iB4gVqoHiBGiheoAaKF6iB4gVqoHiBGiheoAaKF6iB4gVqoHiBGiheoAaKF6iB4gVqoHiBGiheoGZ1lGUvCx0JLftmKgVqVkegZilp11WZlaTmJcGneFOW8mVYXd8wqFkBgZp6mZ6Mi6Hu575azA2tqNJ0WsgwMxppL2VkyamSIk7n0/WNL4eaV188LF6P3/g6Om2PBGqiMj399Cv2GpO2FxKsSGZGIeWGT3MF0JCv7KA4XZydyl/6S83GP2tAzTyZnk42NK6ZcklIBoOB5mWgfxcY2CBZnSrfDIeDQf4yGIhf9GHGXNffAnWoxQrUdJJpT6nxUKHUFLQE3JTghpxXuCGL0nCo8NHMiJNHKvNuvw1q3osRqGme6QZFw8qisoItIlbCjBcLy5jWUCMSiKiZSOQy1BLuTPumjDIzHHb7pVDz7ligprVMN+BZY5vcCBXSriweligogBg14pDDjDhV4GLI0bkXh8XJOv9uvxxq3h0J1CwyU1ADahabdnVk+oZcagwGkglDjY1sWLBDEuhk4nNCjWzNKd4QBKfdttmg5t2JQE0HmfY5GjZ91JoY1bTCnBL3USPLjKFGfuJQI96KnEx7jeayOKTP6L7fGzXvtgVqusq0r8+aIy3roUzjirC3bur14uEiCmag6F8daVSUf5JNxTLr4qjtuurye6Lm3aZAzZIyXVtqjo4YMzYaZpIexqeG18fTIDGWGxMJi6TB63QLDqhpS6Cm80x7VvPmuOTSfdFiFMzAviGVZCrS8mdwsZVoDzPpmoxGIfWRmr5Fw6BmEZkGat6dbuzQoRxeBlaKGEqN8TGci0jZKndWwkw/qenRswbULC7TftS8Wfg7KFNmuxjl6JipZkZ3Rk7tyBgHD/bW6W2oVC+p6SbtogVqViXT9aGmHjOMGtK3YKkxKGgyClGE9JBh0+3JZKY16NHH0nkVDrOjr76kaHhye+60KyNQs+BMTz/9ffJwzrQrI1Cz4ExFjfswFAuvCzVOA00FMwNr1OEwwIxDDSHFHiLNMvIjNmiH4UO56S6yWWZ7TV6R8sEBNaCmRIFxNbXTLl0lzTOzqLHtNVPbVkOombIPU+ulvEZg1b4sftWHi//llRbRE4U6VLRADaiJUr3wd8B7oUaSGR3nMndEWmS09wrMYWDcmGQ0RlYuS1NDWo87KYel9Xk/fPVFkvgdCqAG1JRJ9EMd5lXvk4/Wpx+qbkWbUENCU2nzqStSn7bOikGkvZWROcN2fLOYmDHTK2ryaPjVl8/Wa7Q5qLFakofKHzTHt8/OjrcXc0NNpRdVVGHwLGasFDW03hz2PoFRxd64Gs0Mk0NN5qqT8lhWNHxY9Hn70IAaULPgtJ1IYBJd1WbM2DY5g4plxlSk/SF+UxnxVlPjeCe5uCOoWbZAjS/0eVeILNAaRYtlRtWOPd9kPrFMONwEx/kxh8QxIm9k9K2o6aQHE33eFQI1JUKfd6mieJHLnRlpp6SMTGGZRQ0JkJ0z3La+EFPUV2VyuEQHRYM+71KBmlKhz7tUoKZUqEMFVQ8YYebQ8cw0BzOrOyYOmt7DxLYSu4ut6RPN7/IXsigoqFmsQE2lQE1AQWLq+qqMMqPIoNuzEGrYAapw402QHEmM2mlB93cxajrYQxPUBARqZgjUBDRnAw2hhnqQEZdpHS7hZkjFImJ7gKU0n8tZEORSkhtQsxiBmhkCNQE1YKaYiVBKjedwApN0GS+sIk7H+5HspB80mDBqhsNO4mFQExComSFQE9Cc1AhDFdVxEZsKQz8dJ7fS9A83kzv5z+5Iz2YKAaSDXxMEW1ScmZcOdTov0s0t78N4qA58FKgJqC1qHt16+svfpg/upeJnBGq6y3T51IjBNHMwI0ykxutqm/5gmD74PP1v/zm5J374lrqes7IeypkCZRkyB51EjBf7G6hZoFqn5l76sfgBNd1luuLUhOrkek6A1zR3eTf9sPBQH4sfOry31OUwRERo7RwKckOYsTGxQamDeBjUeGqPmr0kufMvIhK+J35ATXeZrgY1kT6KuiUjTkdK52lPbVcjCX8ZNfJUOycq1Zm52KVehZscADWLEqiZKVDjCdTMFKhxJEfWkLWCS2VG10gbOTENMy21aPGppiG4iYtJbyEypHgoytwINRlXEYq1zQ2ocdQ+NUmSgJqOM10FamRpz6ZGIWNpYPYUVOXHi6nJjBpzuqx6KUjspnSGmhIRiOxqkNUtNsuk5mQcno3SKNMW07YhUFNDMUY6vf/s7EVgoaJGmbaZtg3J1pp63BhpExqvQaYLuNQ4MoTYWLgCGMMN8U/sqEZFre1ol5FttZBijCTWKKqYkzJfpm2mbUOtUzOqhKZX1CRc8uDGPGvqRcPUKm5Q66ExmwTbB+URxUBikbDHkt09yrhO6UdbLaQyaorFWtwPTyehlfRqZ9rkhhYmUFNDMdSc/PzZ2XGdcHhtqTFLG82iRi8UbSq41dRwBRpxiqwkN4wZZ3QNo6YkU/lqbkwvXj0YtFhOMdSIPcCEl5o30yY3tBiBmnrCs4bKUFPNjFvJzZwWviA3QVRkHgQ/b0xwUOQKZBtMeUvkGvoul0rN2XGSbNV41IAaUNNepp2nbaxa1GS+ZFObMbQlYm97tJcku09uimHnwRBWTZi0eRkqSqhx6JQhNHFcrHNBv4KaDtU2NVeT7dHl3b03/uctCwCoicu087SNNXsVauWbJCok5CxR+rEYOfzgk2TrroQg4MEIZcSLzaDG/OoMNJa35eWtovu2ygnUUHVFzWfTp78CNfNl2nnaxuqCmt/cST/85C6omTfTztM2VJ1dEljtSQ0zp5i4RHycpmMx9VJ6qDptxExOt5QDkkOWvCHS4mOpUTfeVkmBGqsuqHFjWFATm2nnaRup3i4JxkMJXhwTSbs6B1LtdYLUSGOTA3bPhZoiEOmdNUnlzlnesa2yAjVaoKa+yqgpvmJ31JyMixEYge6JJVHzUquSGdZY4zBjNtWeU04TUH14TAgtQ2MnFxNej9aeGrEXndCxP/AC1ICaEukRgauyF1399agZNcS3SGaMD5oj8LUoKnsH8yjzgJIasn+CS1/xpq0hfXjWCIGaOC0prjmdrExcU9M1FWJ+RLxVR7VFq2Cp+NRk6DApa9eBwX0eNeRN5opdpZ0yWxI13aSdS6AmXptOTdyWuc6bIDVV6AQ/KNySdXnaTw1LvVRApKUvQA0Bvp1S2/SaN6iZRxsdDdfcntt72NtRxYVFAtTERMOeO1HUlOARoE/hYqkxXQjOnbY1WSGGmhfF86Fk58EamVqtSM17NanZmyRXhsOLSbJ9NSnWm11vaoQCT4famVqtyLNmdhzsPewZM0a65k3WPqsmZa/gQZPBrpA9n2TfF/7p8u7BvtN76XVAsA03VHrjlEIzSJdCTa2JLWtT814eNWJYqHzd2WVPm/zNwUH2A0HN9o398dbdNaSGz9jN9WK7QaZNbqgTLY+ad4t/YjD65WTrWpCa57s39vef/moNqXEP13vUrAk1RUgTZIXtMDdyjORbgp6jiKlJzWURtmSTzA4MzDN7/cr1yfMsOxiNDvbFqC736ppeCZBu/TWfOMxLoLNMhdjtjOeLo6ZWVLMuNe9lUqM8VE7OpWsuNe8kySQ/tp9fbJzc6wE1h7ebZGq1EtEwGU6jMakmYjY1yjVVtNeoj0Q0vLN744di8ovjoZhbdK4s2TIgZSE5N2Y/UAvCtVF0UdS8+rKWg1qTmvcyqQlk2ltqaoY1a/GscYbuESM5Re8ZmFrFOAtRXGw8L+sfotyUADVikx4C3Oj+cJatosEOqxnwuwuqeeFtbJ83qGmgje29VNTInmaHGnkoODiP2MQZCkORmTp90UE5ZzjU5H9TxSvBLECN3rzOJHOA4ViCmqZaBWpyMsqoKR7FoIZr+TVvRY1uCmOlq12Tw43pzHGokQgQaqpYISqKgHRTW+MPhz41liiWiTNUmLmnwDXXmZrViYZBzTxamdHmfu9Fl9IrjrwseYiX2DkcaZo9ulPVoxBLDTO8ugux3myp3QOHDG8S6KCPao2bDX3WrAQ1owKaEmrk7YAaqmXXvEuoGZU6AslMYRPpCBxq9CYZpuey/vQow4pkh1BTerpzSE5OMKNrDDPilz5R003a+gI1jVRGTfEUBjWgJqglUXMyfvjqiyS0UvoiqDky6+/l8oAptZesNjkNuMps3sDPyAm8ZP5c1S2MgmeY5iKJismnZPTxulIjouHDh3I/j9i0LQjUNNRyqMlr3EX/+ZL6vBk10gbimU6aXwK2EsxkvhxmqmbRsbdqTdmdZGtf527zl5+NbpyvR40ih442r4JPnNWsAJfkofIHzfHtvObtDyjdEGr0mrI/Ge1MPGrG8rPRzjlQw3RY1LwDo5AXTo3eUi5QvAPdSGxtldn11Uy7raVFuQrx2ayVRPJnzbsH2cHB+XNOU7P4/3uD1w6yd2/88N1AQkIN7ZKa6u1dgk09DFkRPDcrwI2sQ60SNYO3vldGzc4uqFlA2no6OnI8VNCqpktHW4pYwnZuG2qM6aZVvoFRIyY+fes771+/NOTdWrkm2fM76RuX84dx+NaMnK0yaUd7yu+SdZQvlJq8stzS7hvLrHmvDDXZJHnzreRP3g9Rk43FNLvQs2btqBExbGtzL5dW865mhoabpNPJEkSoMVawNovohwrMVdIomC6tYELTTR4Y2qc/s33wIU/ZNB6OoabWTqkVmbKcllfzBjUdU8NHL5x89H/b8lDLq3lT/2RcCSGCW1TNIdJWJZBQpxSuccuD4c+kaXXGQ9JHrcLsqc2hihvGhbycjqmLFr6SmFwg36QQY541eTAS8im1M6VaWs0b1Cyamo96sO+l8ky6gc9r+rejhh3/xBZv1C5JvQkaR1s+5CQkM2yOp57rRMYDVlND+WMXJSvIBlNLX9qkEKPimv8OakCNUGwdqh0PdTopnfrbNTW6E4GUqS3czItQuecwsa7uL6zd7aStxahhXpAxo31bhdVTPq/SXNbzmOQNdaxN4uEoak4nodF3tTMlGX36+7I1t0BN36hpmKmVqHEfhgkENaCmRLKdJvjo6pYa28ntyPDhUaM/kZGCsSczcIAZr0XWSlnaMmPYJJmWVMxYNrox2eFCDu0LJbEZNmuxWSY186VtJFCzxtR0lHa2dHNwyXjaIDLET6lST31RXJRK2mVVT5X2LEM65dY08MzwUMXd6mHGJGfvpiRRJQ1G8xcjqAE18dokal5S/6RokL9WEyOpGXFgCCLUbsU762hKrT6izGR69B3rwg55Kbni7NUkGWuHxqiRp3sxtYngQU28ekCNXM/v8u6N/eegpqW0M/TS1rolLKYMq4nRHkpRw+xQwoWukwdMrwytnZJZzYRGwgVLIWrePcjEmJuDZF+Hz85FtWskqxSQgzY79XcyZ0mWUVNkDWpWk5qLk2z/ANS0lLZStp87s+SMOBmzPRQlYWYLX+Ac1mfFBsM4LmvqqkDtR1eu5x7q0n62v5959XpaZychOluUyX794mvNWZagZq2ouV6sOHt1LKJhUNNO2kqZ8XvaM5DyruufiIcqqRsTR1DyKYFHVMKN79DWNJVx6gfNr/K21VmlDYysOYBUyB1mQM1MgRpQEy86gs96qLrUOEwEfJTnGdgH1l2oYzRRmbML+DcydkZQ419t5EXD+sYNk/I7qde5yhLUgJp4bQo1fLRw5q3TGEGNNAlJnWXS0cgzHAQMS/qNQ00QlyqJhR6NDzM3ZMcOM2q0t2Tej321uUoT1KwbNcUw/XWi5kV4Kb26mTa5oaYCNUuj5rDGTqkVmXaetkKMmpIVieagpggzpoQML0iZ6k/tGzXrZC6pDQKHKi6TGZdRI99IXMhKo4ulpu5GP6CmS2pkXLPK1PC5l8Vyr3UeNytHDVsPIECNXvfILVLNTEaMRGotxOHYAXVehYhwY5gJ9zLRBCXUpOmwEropl8SHDOFx/NMCnjUnP39W73kDakANV53YZkWpcfq8yZqt+hApTRM22jhSdRzxATUj5aaGZBwetTo7IM5kPdolZPitMPYzZ5FGjXMAFv1im3iciXtzcwNqQE28YqgRa9e8+uf1q3mTCbpeu7AoNjuxiJWmmbJvu6ZNej1hwaOCmC3Ajfw/1MtEMatanE16KHO27U/L9GAbfQP6P76DVMABz1Gise01La1E0k3aEoGapVLTMNPO0wblEeP1QKlCD5Wp48MyV45LIp7ByqOCRcPOpzO0tz16Ok5uie2ci/eSB9MkYLkjV9bnjPRgZVAzW32iRqxS/OjW019eurazDWpaShsQDYDLPFSFHNi89B41DgyEGu2jhjx0Ll2ZKKj8WfPpZ2KRx53dkR57LD2QC6meK2HpzvRq+ZKfJtyAmrWkZq941ICaNtJykcWNZJE73mkGMIOAQ1JGKK1XM3fD4LGvxq05QNTyUnvCQ+298dvx55YIOdKGXZCsGysbDLSn8tsHQQ1XT6nJo+HdB0lyEdS0lJaL1Le90icHHUck3zrU6N4A1cpnISHN/wHfZLozuTXZAZWUVsYJSM5oQb5zeKpB9mJrFhwLmYt6pZFlL1+2ZSRQA2rijSSH/YAaUBNjpJ5Qw0tIIWCpcaKWIprRLcLmU1380zg5mJac5WVt3to6lpeDQ4Ic7TN1K2xpoG7m5SGYATVUoAbUxCq8gy5FyJBkiSKtNPKgsaP8P3UcjFXFgJmprUN5zBAvpnvEHRMHbB7BsE3q5GO+s6Dm6KgdI4EaUBNvpJ5QE+RGExE4TOJhMvteG8BQUwEByZCc5bTZ2kxJc65Hjc3HY0YF0KWgOFw69MkzVHMPqKECNf2j5mRcjGIPTK5qhxoyIcFBg0odlNVs7wzPG6VWJdQETMMmNph8eKbmTaD2TTJj1AWdlHNYZsdWdNS/qIq7ZGZNqBF70QkFdrYDNf2jRpt7rkyt9CrVne1Fx6gh/btBaiw7rG1PxanarEFmyLSjIDdG1lGwPMSinleGwx8nya0nN/+0ctCNRcF0O9El1abEd1lEnBHK9nTTSTcHM9HUvGhnPtRinzXtUTNO7qTpH24mtx4nW3dboeby7t73h8O/en86vX/3x5f6Sc3J3/5DO7Poigl5i4hraCd2NoMZ80a00cvQNmX6za2nv/yn6eNbo9H/zv+f+nIG7kk3QAzrQ/DpZ/m/331y80/e/6v3BTVB58cOGhACnrKCGiYLzFEH1PC5l2evvvxjOx6qo7RW3VDzQJh4+ijZujZ9fO6zNqm5e/3Se8lf9IQa5+iL2y3FNR2l1Tqy4twMgsR4kjbxV77PqSl22N7bnk6f/JTZKtCBSLoq9Wa4hhzzyaPi8XX/7tNfDYePP6DIGZXE3nw6N6fGfA81poZO1hK/iDB4fmbiqDn56Ou2qOm25t0VNbmHEuu2XtvbFmZuhRox4+BxHglv3f1Roh9f/aLmRWHp0r0HZ2Zq1XE0XE6NZkf6obRiyG6AmqLC894VYWLx49nKvOPWJC4xbH6flSn1cYY8fWbA6TDgzR0Nh5Qa8uewSGrO1qXm3RU1xTMlbDJQc9Y5NWv6rAE11Ubqukehy5o3Y6aEmjrRTWDJT6bKjmwyik9drAKWqRfL2NTeVbxqkXvDZPLckHJjjmUZoWauIu5h7+UaUpP/AYGalaGm1EN5zJgDdh8U4peYlXITl1HjVrpSQk0pN2qpPQ9X21cdHthDPA9Np6EbqlXVhmSunfxlbanpsubdMTXFjYOa4OFuqekwGj46cqjxuKHLHDncZLan2xmVEqCGsFJCjTmozReETa1/6NwOD8HLfeUoLLa7prkhfYC0DM9VyMuhpsOa9zpSMwrENaDG0yKfNdIlMf8kH9bOCmumhLXFjO0oN9LEIeNpaojNA31FKkyesZoj40ZlHGTG3p4js8xRUM2Y6WHNu3tqSsZDgZo1rkMFqSHS8aEoWoWJR40mI+VGcQbwyjMcIsypZgQNTzIakQNBe5MpC5zgEK4lzKibp1Mv2BprxkO1a6SkuFdQA2pijNQ1NV3VvHkY/FLHwqRAqx7cGTMMGRCjx+CFTUcVYMb/fIbMMvsyrynNqm56FYQ7sn88c0xMmG2kjqnpLBpeQ2r2tkVf+q74aUSNzOBqcm40fXqpl9QEat7uuMH5RHlhNDByRHk6/LA/VRKD2go4cQZBWvRrauZdW0xkZkFjiwUaL+/uvSF+zO2RtIbAcl6kZAb37z756ZOb35gqasQH1kcNKTVzTO826uGzpktq5IPh1pSMyWpIjcjy3dHoXfHTiBqZgaBG3l3/qOms5s2XVHPWgzVwaAM6z+/CLbDarmto9WD45f+6+Y3S+UiGvTKXFKTmwceWGkeltWuXGjEI+XGyVVBDPtAFsP7UdJO2c2qUiT/97Omv2qQmB/HD/2E9lKOa1FzeFSOQp9PHH4CaSK0nNbnTu5PaaNhRTWqE53x865EYfdxTakQULJyUH9a0QI0tLVZrGDiVKXKSUUpVUuG5LGYViPV+A9QEuDFD6YKn1SNC3Q5dv9O5mIp9LPLsCw5CWhg1x/U2S61FTVF9Ovkv8WkrtQBq9sZ5NAxqgodD1Jz84quzF9vzZ2qVI3Py0dcd9HnT6lCW+dx4FaYSZsIccGvNoobOLGGj74ba/PpqJO8AMzaVGk4j7jV0Kr99k3MJN4v0UIKceTO1Op1s/VFsNFWgE5m2UqBmBajxW97aedaIFptk++y49Zq3ZoLM8mdFZXYv0cjo02QRG16cZSSYCeOYcT5X2fL5D2TsTZAZj2+XfZebaSga9qiZPyCOe9acjFd8V7HNoWYi+w+SvxF9CJaa/E985ajJfcv9Fd9jV3Jj4l6vsBgzZGKUdRP+TF3utkqYCfzpmzPZGz1jKpS3ISuUnR7zKyT7Dy7v3vj1r69d3Tb5m4GGZHzNcBjY7HKx1LS0W+rJ+GHuo9qveW8MNaoD4uLWvQcrTo3oNWrnWSP6oQR+rUfDkhq2dlpQ7IHPfJA3+FejRBCoz4wP0DQwk0Fxw9xZkBk9v0BTc/FOen4n+cttk3VBjTMTSnzfknh4Ic+a1nZLzWvcxXbyHYw23xBqpIe6dC/9y2ujnb+xdyQeNStGTcNMifIHzfHt/Onl18jaoEYWbogby5R69eJPjZHjtKTNC7tyambDYtr5iIIeyg43dkBTH1iXU0TDV96bZDeTn/0mST5P1Qpr8nQLS2j7bgecuQp5Wf1Qh8WzNFCNBzX1qJEvLIP+U9NJWinio7Q78lZXM/JsbJ2WAxRZQ7q+UzJnU/4IOWa/Su27yFna/GJqUyrnVNEAd6j3FDdOT19HnqO4qOBm/ngY1ICa1ozUdZ/3pHTFrXaoUYaxJWRK0xZr1ZoSmplMQ+RQUJcYHx+bVF+DUKO9DDldUuNQHrh/k16fWe2a1pKaT39ftnAxqHGpeTpOJvk9jJNx/nONUUNm+opzn9xMdvcmxdn9pOarPB4OjroANS41j25lk+fZ80m2v7+fbVNq6KoC4tzHt6ajyxNx9pKoKXLseI7C6SQATuvUWKtlbh9VyLQUE8OMPZUFKdH0kDoOjZsIL0QypknTB5+nD0aiGTh/zuyw8X6aGp3iUbK1f3CQHRzMqjoRcOYq4mVSM1/ameonNRd3b5wXg8KqqJlOn05KqXknSd4cDN5Kkj8fXPjmWlLTUVophwevMlQti4jJh1IzIg03U29O75wy3om80ddI09/cST8Uqxzf+OTvz6n70feqHJSuQ92/+/TSj65c/35+2Kfm9Tff+Zb4/8J3B+fPNXzagBpHq0eN2PNjZ/dqknwwSZLtEaUm1Q2QkponN7fev66GRHnUvFb8G3x76+0L330N1Pgi9raT/aMMTOJl2Sor8+BmtYoBJDApjuTi+KiqbWDsLArS5iPcWhU1337zwjfPvwlqAgI1AWqkh/rO2xf+/XeS5HugxhPbgs44Ere9t9werGauLUJ6kbVN1W/1aLEuzUGtjJkglp4fc64h2o0HxWiJUDR8/s0iGh68Rj9oz0igZp2pGZQMxAqrPSOtNzUkHpYFKwu4um3PWbPIEEaf/R43NXHhq7Q5UlTai5NP7NQEU10i5FGMmGoTMyc3oGY9qKFNM+qOHidb1y4myTdWnRqxwtU67ComuCkK1o5rmVpwvCd70FWZM6xPUbiUrMSo/aB6K6/kDKwpWdqaZWX41BctrmQ7D0wQ/JOipfgyay0eVUy2XBI1Yszwyc9XfI6C1CZQM9o5N3Jbi1eQmmK8ZjtzFLpJa2Vsa5khZgnEAsRZUBkrBX0LMbw8R4230/E0i5ft2aFL0n5Ls8IaTVDMPdDUqByubk8f3WLf5WqytS+oeZ1WrqmCzcZtGUlR48+9XPn5UFJrQY3YvXAqNnr+mdjseQY1IzsSVVEjdlIUCx3Rr3Hp2k6SX/j890T7TBiaADZtGaksGn71RY0NDEFNPWqKnVJFN9Ov/8+dmc8an5r8uXLtd//1n5zvsiNG1/zZ2yW+aCnUVIzBq5FpkxuKVKtmrtYAAA7aSURBVObKa9gQryQOMVzoQx5AJYv+Gg8jZC6nB2t6fNG7KHZlTtMHyd1HxabyclCnmsPiJdK/MobJbUllkwv/LvnWn72d///nK0LNybhODQrURFHz4E76d8XyVm1Qszc5EBgID/VWiJqFxDX8YF1oVo8a084i/YctfkIN4cY5IHkgY80D2zA71HBgQ9RMi728P/xt+uDu7z75T8VGz5ptU4fSDsksdOz4S/aQKXSQJJdEq3AeDZ+TQ+xLXBVTdF9UDDVyZ+a1qEOtBTV5NHznX+7kkfAHcqPncmr+IBbtu/F3n82khk/qXglqmmbaeVoqU4aODamHYmKz17RTUubR0AU81NTaUV6L2UO1GwW48UJsfXOKcXmqSlIM/Nw5xxMxWvhfiHlThxlQY9Urai7n1aUbP3wX1HSRlopNNXP8FGswtqAwhFILDmOGSvk5zVXATBqFEGrssAyg5SHSMmzO3dve2X3wOUtkqRlRgPRlI8gBNVq9oubBtb3ty0lysSE1b4kB5+/4jcagRovsKsuoqRgOQ6xJuLG7YJMTbT7MLwT+jknezmZSygfJZYrsFRhb8oBoP74nJit4t2z9rgGEfcrv5XwxSSHc1dCGkUDNoqhRq1tVU+O0GM1LzevJ1tuhZw2oseIFmpUOrDGWMqah7sn4nuDWUqTYS0bPKaYc/2Qvq6ixzszzZepsGwkrfrx70DmQmabu3eTIgJpKgRqXmu+83TE1xTV7QI3nXUQJBclJQyqspHMwrMQNYsl0wyIZamzzF5O1Sca6BdgjbGRvyLQReNV8+n0C1LzVtYcCNTWokZNgvy3GspTYogY1VB1TU6U2jNQjaljRl4qRwg7YmrfIrzik7SGnGInXvGYSNJJwWyPJAqPGyqI9ZHfDPRm7NXHA95AuNaO44cNtGAnU1KFGTYIVz5l3WqemGLM1upgk2zvJ1j1Q01laroVRI0bNtU9NMWZrJIaT/2T6+A6o6SwtV/EVKiYNGQs51OgPSO1FU2PW4ZQlrTyUfN4EzCipUUk8XixIhSRe9oNi9M20GHjz+NxnbpjjUcOjt0hkYrkBNQ2okZNgL3y3S2oe3cp/f/JTUNNZWk/iSV7Oiyx92gqSBppf9foARmlKLKUbaezHhBfzkezJ1rWj1DYSZ9n+QTbJa2I6tYWj2CmxgOf+NTF/ha+y7lGT6e0jMvVbpKL6okDNkqlJDp5Pcj/nUyN2Snx8Swwnf5KIxdXWmJpaW9GtDjWyBKslmfCQIf5JnhHoaWLU6D4v8nnGpbNVIXZxbH//oNhIw1LlLO8o74MhTRiWeKjMpY+zwXqkmhuphJrjlnZL7Sitp9WnZnLQe2oOt/61f88au3UCOxikpmx9D7mPSrCnqtD1JLmSFUsGv5ckYnKkrsg/T5LEeCh5WQMIDX8ZNSZbcWlyy/rNHMREclNGDZc53kMP1ZiaoiOpmhqxxKJcMvg/DLMJoSbLDmw0vPbUlKktasTqFElwd/BWqZnBTca2b6H9TEySGjl3IAhNkqQ2qYdMnuoHxb/hxWR/+F5ykFl3ZpsPMw2r454IMwFqAl9qbmZWnhqxF53Qsb+FYY+puXgl288RGcdQU6wkAWoK6VWqO9iLzpE1Xik43MCB4cGWqlBRF9SQa7DM1K/Pi2XqD/b/41+M97OJIoV2VJj7S3koLJFUx3Tt2/lC4ibMfTZgJqLuvQnPmm6pGZABMmXUZGJLjEkeDf91/rMPaubM9HSyoLhGVo/LvZQsMF3amSvDTSk1I2eP3pE6wLyPjqgJm85ELZ2UVrj1qGKauZzNoBJrXsp3FK4vEdDXLtWWjdQ8U1DDImH1qAE13aUNio1C4HMUTJHpONdhxvFWQWoy2wugrWosSirr+hDLn6BEmWGhrzygjlaNTW7kneS2P8szUr1MF1bzBjX9oWZx0fAqUSPWjgE182e6uJq33apZ2YAiYIwa7Lwm8JTENRKF/Wz8p8PA9Dx9BX22qaKrTzUzRZDCEUnpKB9VqeL3xO62vKujLi+Rc3b7/6zplprnogNy/8eXQE1jrVDNW26qYH0A8U6BfiVTu5F21S0qQ9sS452cJQf37z75qdxehbgc3zqKGnV9OmRnxBEx/mkn2bp2NUl+5jk0VguTv83PzBxl2v86VNfUZOPHyVYdagYyromgRqxefnk3/fVzUNNh2qA803j+yQPHugFjHI8aaTexaaAYDv6BHgaTMbMOnazlMkipHpanr+QzI5uCxUg/0eVZnMF9k9veE0PNy5dzOCWm/te8u6VGrKj3KJFzCDqgJhuLLs8DUCO0yGhYcGMGy1D/VFaong2kYR3jaDJYYy7tXvK5IRMWLL0KS+m0WB9Ulj24J0LtbP/aiN1S5krkkVNQE5YGtGj1v+a9xtT84aao1ifjEagRWuyzxrbB1aLGdktVifohgs/QFaPGejtGjWkh1Er1eijEIbFJD9QPit9mIdMaL1L9r3mvCjUXvjkcXr8EajrJdFHUVBNRhxnp+AwzGpNMbj1pqvHa2OfPDX88TkQ0zKhRGOm5mcZlSWZK7rTIlPooO0crzEvLJQpqFkTNhe++NixGmoOauTNdYM1byLT3x65z5YYmlBo5j8A4CesuzDa3hp78//NXfiA8VGqbAq2PMiGyzofwMPs+gt+nZZfkaBOi4ZWg5nWxLwaoaZJpoOYd2PeuPREryNKcRcosmrTVCyNbZkzNm42SUHpNR8PaK3FqZN2bsFdKBLmLkomWneGitBnPmpWghjU7g5o5Ml1ozRvUtK1NqEOJfm/V8y1+OTqq5iZg76DFbB0osxUmGs3wA+ygxETjNrABinhrYrDZ1AQ+7aL8XIEaUBOvZVITnFzVGTVKR0ezqImTB8nA9lEFfVSAKwMJYUb7r4hb6aLkwlpSHWqiKkx+YANqQE2ZTic5L4t71ghujqzaoybskEqYIUm4TIDstGFX+6fFw2K0NA91Onnj/4EaUBOb6ck4tFxbR9ScnR0dMW7KIIhmpi4t1SlpZZzFwowrmbTrlt/Z2ow6lBCoaU+bQ02hGdREiSESzQ1N5BJj1xphryLJknFRWlqf98NXXySJ36EAakBNmUQ/1OHDHJ6PFtMPRdSQGgcTctwjZ3YrHRkjY3lh68JmVqvBi9TS+rxffflsUaPNmUBNC1qSh8ofNMe3z86OtxdzQ44kN3V2rayJkdw7oyTIrUrtrCnB1meTTK0SLEbLioYPi6ZhHxpQA2oWnLa+ZHdmYSdt+jqIGJs6x/VcciU6VWGWk1If285MkukK8iIFakBNvJbVe3l77rStCNQ00rLqUL9PHs6ZtiUZamavnMnbUkY67uA1JYWLmbrLuKlDJIdlVXmRWt5o88PwrkGgBtSUSLbTnE4WNb4mIDO8L5IZ2kMUJmbqsFPrKpaXBX3/RlruzJZ50rYkUNNAG1qHEiqoqRMHl1AjpQ4FmCGeagY1q++SHIEaUBOvjaZmUFnnVmFyqYcq8U4mCtZvFVzltKwRLkqgBtTEa6OpqR4+7OGi1iUKUGM+m5KlSYhkPMz4XFNepEANqIlX36iJWpSiJjF2Xw2z3ROrTDu7OpXITm5aX1q0ekZN3FomoGZOgZqg2Cr11suohkFnTqTcfbeaGQHaGrskR6AG1MSrZ9S0EdfQyUnE7iz8DSBWgosejdcTXqT6Rk2UQM2cAjWgJl4bTc0ZB8e037J2YGF6sp9lsOvKQ0yf3i9YjEANqInXplMja0XSzyjHYzuNGAtyY/eMDe2l1DBc+uaSHIEaUBOvPlFz+o9ipf2HJ+OtZ7XTyCF90juRbiXWOixpUA6r1EPpzVP6zYtUj6g5GW+f/VvOy789C0wELhOomUc9oiZ/1rz68kPxnDkumTUTlJysQGrVbqOwYaacGj0fav57Xy/1jZpnuZvK/0UI1MSrX9Tk3un0HysmQIQkQSHA6F9EYKs2WGHtfJSZYoDORjglpp5RIyLhw+BaFaUCNfHqEzXzScTCuptgRBwRlZ3YRPai7H6Ti5UVqAE18QI1uleBBMJBasyb/nVGRgvUgJp4gRpnwATbwUfuGUbWhd54XqRADaiJF6gBNfECNd6QPhrQmMoSYKECNaAmXqBGKEBNmpoDy7ij1RaoEQI1cQI1QoOQlnEjayJQIwRq4gRqhMBLnECNEKiJE6iRAiwxAjVSoCZGoAaKF6iB4rWu1EStUwO1rNWjBloDtYYKtXwXmS7mKsh0aQI1yHRVr70+xbbhma7Utden2DY805W69voU24ZnulLXXp9i2/BMV+ra61NsG57pGlwbWleBGiheoAaKF6iB4gVqoHiBGiheoAaKF6iB4gVqoHiBGiherVJz8ouvzs6Ok+Rc/vIiKV5PJ8kbX59VvsRnqg62m+nJOEketp2petf213/1RbM7bao2qTkuCj//li+2z84Oi6XuxdfL31W9xGeqDrab6en9Z2cnP3/WbqbqXdtfP8fnYZNMG6tFag63/vUXcqny/Fu++rLYjEUsXp6/q3qJz1QdbDfTYhuQw4ct36l813amJ3/7Dw8bfP3mat9D5cppz5+U4oF/8tHX4q+46iU+U3Ww9Uw7uVPxruVMX335xy+qi3ZWpk3VATXFpk/5wz7/ds+O3yi+RdVLfKbqYOuZvvriduuZFu9azvTFbeGImmTaVJ08a/R9Hz5s8VljMz1r71lDMz2d3D5rPdPWHmCsTF/171lzZsK26jChpg/2M1UHW870ZCx+bf1OmwVLoUxfFNOcbvcqriGPylf//JV46BehfflLfKbqYLuZSmhazlS9a/3ri2dNk0ybqv1nTf6nIDaZUy8ttdfwTFtqr2GZyr/ghy3faY1SmOfr96m9BtoUgRooXqAGiheogeIFaqB4gRooXqAGiheogeIFaqB4gRooXqAGiheogeIFaqB4gRooXqAGiheogeIFaqB4gRooXqAGiheogeIFaqB4gRooXqAGiheogeIFaqB4gRooXqAGiheogeIFaqB4gRooXqAGiheogeIFaqB4gRooXqAGiheogeIFaqB4gRooXqAGiheogeIFaqB4gRooXqAGiheogeIFaqB4gRooXqAGitf/B86McBWuvPIL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0" t="8077" r="5360" b="8077"/>
          <a:stretch/>
        </p:blipFill>
        <p:spPr bwMode="auto">
          <a:xfrm>
            <a:off x="4572000" y="871771"/>
            <a:ext cx="4403794" cy="3659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942726"/>
            <a:ext cx="3907718" cy="3458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005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+ 80ms</a:t>
            </a:r>
            <a:endParaRPr lang="ru-RU" dirty="0"/>
          </a:p>
        </p:txBody>
      </p:sp>
      <p:pic>
        <p:nvPicPr>
          <p:cNvPr id="17412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310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+ 80ms</a:t>
            </a:r>
            <a:endParaRPr lang="ru-RU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255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+ 80ms</a:t>
            </a:r>
            <a:endParaRPr lang="ru-RU" dirty="0"/>
          </a:p>
        </p:txBody>
      </p:sp>
      <p:pic>
        <p:nvPicPr>
          <p:cNvPr id="20483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847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+ 80ms</a:t>
            </a:r>
            <a:endParaRPr lang="ru-RU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020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8854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7204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3647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6930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0784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3017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GMM K-Means:</a:t>
            </a:r>
          </a:p>
          <a:p>
            <a:r>
              <a:rPr lang="en-US" b="0" dirty="0" smtClean="0"/>
              <a:t>Even statistically small classes with significant distribution difference are successfully separated from background data.</a:t>
            </a:r>
            <a:endParaRPr lang="ru-RU" b="0" dirty="0"/>
          </a:p>
        </p:txBody>
      </p:sp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K-Means: </a:t>
            </a:r>
          </a:p>
          <a:p>
            <a:r>
              <a:rPr lang="en-US" b="0" dirty="0" smtClean="0"/>
              <a:t>fuzzy and sometimes illogical splitting of the classes especially when number of classes is low.</a:t>
            </a:r>
            <a:endParaRPr lang="ru-RU" b="0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</a:t>
            </a:r>
            <a:endParaRPr lang="ru-RU" dirty="0"/>
          </a:p>
          <a:p>
            <a:endParaRPr lang="ru-RU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81" t="3180" r="-10181" b="3180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73" t="3400" r="-10873" b="3400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571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Semak</a:t>
            </a:r>
            <a:r>
              <a:rPr lang="en-US" dirty="0" smtClean="0"/>
              <a:t> </a:t>
            </a:r>
            <a:r>
              <a:rPr lang="en-US" dirty="0" err="1" smtClean="0"/>
              <a:t>SpDec+CI+CI_RMS</a:t>
            </a:r>
            <a:r>
              <a:rPr lang="en-US" dirty="0"/>
              <a:t> </a:t>
            </a:r>
            <a:r>
              <a:rPr lang="en-US" dirty="0" smtClean="0"/>
              <a:t>C4 + 140ms</a:t>
            </a:r>
            <a:endParaRPr lang="ru-RU" dirty="0"/>
          </a:p>
        </p:txBody>
      </p:sp>
      <p:pic>
        <p:nvPicPr>
          <p:cNvPr id="29700" name="Picture 4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2677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Semak</a:t>
            </a:r>
            <a:r>
              <a:rPr lang="en-US" dirty="0" smtClean="0"/>
              <a:t> </a:t>
            </a:r>
            <a:r>
              <a:rPr lang="en-US" dirty="0" err="1" smtClean="0"/>
              <a:t>SpDec+CI+CI_RMS</a:t>
            </a:r>
            <a:r>
              <a:rPr lang="en-US" dirty="0"/>
              <a:t> </a:t>
            </a:r>
            <a:r>
              <a:rPr lang="en-US" dirty="0" smtClean="0"/>
              <a:t>C4 + 140ms</a:t>
            </a:r>
            <a:endParaRPr lang="ru-RU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34565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Semak</a:t>
            </a:r>
            <a:r>
              <a:rPr lang="en-US" dirty="0" smtClean="0"/>
              <a:t> </a:t>
            </a:r>
            <a:r>
              <a:rPr lang="en-US" dirty="0" err="1" smtClean="0"/>
              <a:t>SpDec+CI+CI_RMS</a:t>
            </a:r>
            <a:r>
              <a:rPr lang="en-US" dirty="0"/>
              <a:t> </a:t>
            </a:r>
            <a:r>
              <a:rPr lang="en-US" dirty="0" smtClean="0"/>
              <a:t>C4 + 110ms</a:t>
            </a:r>
            <a:endParaRPr lang="ru-RU" dirty="0"/>
          </a:p>
        </p:txBody>
      </p:sp>
      <p:pic>
        <p:nvPicPr>
          <p:cNvPr id="31748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5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2068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Semak</a:t>
            </a:r>
            <a:r>
              <a:rPr lang="en-US" dirty="0" smtClean="0"/>
              <a:t> </a:t>
            </a:r>
            <a:r>
              <a:rPr lang="en-US" dirty="0" err="1" smtClean="0"/>
              <a:t>SpDec+CI+CI_RMS</a:t>
            </a:r>
            <a:r>
              <a:rPr lang="en-US" dirty="0"/>
              <a:t> </a:t>
            </a:r>
            <a:r>
              <a:rPr lang="en-US" dirty="0" smtClean="0"/>
              <a:t>C4 + 110ms</a:t>
            </a:r>
            <a:endParaRPr lang="ru-RU" dirty="0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7782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Semak</a:t>
            </a:r>
            <a:r>
              <a:rPr lang="en-US" dirty="0" smtClean="0"/>
              <a:t> </a:t>
            </a:r>
            <a:r>
              <a:rPr lang="en-US" dirty="0" err="1" smtClean="0"/>
              <a:t>SpDec+CI+CI_RMS</a:t>
            </a:r>
            <a:r>
              <a:rPr lang="en-US" dirty="0"/>
              <a:t> </a:t>
            </a:r>
            <a:r>
              <a:rPr lang="en-US" dirty="0" smtClean="0"/>
              <a:t>C4 + 110ms</a:t>
            </a:r>
            <a:endParaRPr lang="ru-RU" dirty="0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8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59613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Semak</a:t>
            </a:r>
            <a:r>
              <a:rPr lang="en-US" dirty="0" smtClean="0"/>
              <a:t> </a:t>
            </a:r>
            <a:r>
              <a:rPr lang="en-US" dirty="0" err="1" smtClean="0"/>
              <a:t>SpDec+CI+CI_RMS</a:t>
            </a:r>
            <a:r>
              <a:rPr lang="en-US" dirty="0"/>
              <a:t> </a:t>
            </a:r>
            <a:r>
              <a:rPr lang="en-US" dirty="0" smtClean="0"/>
              <a:t>C4 + 110ms</a:t>
            </a:r>
            <a:endParaRPr lang="ru-RU" dirty="0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11073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93377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8790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58811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17" t="-5661" r="-7617" b="-5661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8980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GMM K-Means:</a:t>
            </a:r>
          </a:p>
          <a:p>
            <a:r>
              <a:rPr lang="en-US" b="0" dirty="0"/>
              <a:t>Border/edge artifacts </a:t>
            </a:r>
            <a:r>
              <a:rPr lang="en-US" b="0" dirty="0" smtClean="0"/>
              <a:t>are successfully separated from the meaningful data</a:t>
            </a:r>
            <a:endParaRPr lang="ru-RU" b="0" dirty="0"/>
          </a:p>
        </p:txBody>
      </p:sp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K-Means:</a:t>
            </a:r>
          </a:p>
          <a:p>
            <a:r>
              <a:rPr lang="en-US" b="0" dirty="0" smtClean="0"/>
              <a:t>Border/edge artifacts were incorporated in the possibly meaningful cluster (red)</a:t>
            </a:r>
            <a:endParaRPr lang="ru-RU" b="0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Key difference – Instantaneous attributes with artifacts</a:t>
            </a:r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1" b="1110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4" b="11724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322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20" t="-4697" r="-6620" b="-4697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93244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7" b="2867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Рисунок 5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7" name="Прямоугольник 6"/>
          <p:cNvSpPr/>
          <p:nvPr/>
        </p:nvSpPr>
        <p:spPr>
          <a:xfrm>
            <a:off x="4572000" y="1059582"/>
            <a:ext cx="4572000" cy="36009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1200" dirty="0"/>
              <a:t>class       : </a:t>
            </a:r>
            <a:r>
              <a:rPr lang="en-AU" sz="1200" dirty="0" err="1"/>
              <a:t>RasterLayer</a:t>
            </a:r>
            <a:r>
              <a:rPr lang="en-AU" sz="1200" dirty="0"/>
              <a:t> </a:t>
            </a:r>
          </a:p>
          <a:p>
            <a:r>
              <a:rPr lang="en-AU" sz="1200" dirty="0"/>
              <a:t> dimensions  : 501, 274, 137274  (</a:t>
            </a:r>
            <a:r>
              <a:rPr lang="en-AU" sz="1200" dirty="0" err="1"/>
              <a:t>nrow</a:t>
            </a:r>
            <a:r>
              <a:rPr lang="en-AU" sz="1200" dirty="0"/>
              <a:t>, </a:t>
            </a:r>
            <a:r>
              <a:rPr lang="en-AU" sz="1200" dirty="0" err="1"/>
              <a:t>ncol</a:t>
            </a:r>
            <a:r>
              <a:rPr lang="en-AU" sz="1200" dirty="0"/>
              <a:t>, </a:t>
            </a:r>
            <a:r>
              <a:rPr lang="en-AU" sz="1200" dirty="0" err="1"/>
              <a:t>ncell</a:t>
            </a:r>
            <a:r>
              <a:rPr lang="en-AU" sz="1200" dirty="0"/>
              <a:t>)</a:t>
            </a:r>
          </a:p>
          <a:p>
            <a:r>
              <a:rPr lang="en-AU" sz="1200" dirty="0"/>
              <a:t> resolution  : 150, 150  (x, y)</a:t>
            </a:r>
          </a:p>
          <a:p>
            <a:r>
              <a:rPr lang="en-AU" sz="1200" dirty="0"/>
              <a:t> extent      : 13473488, 13514588, 7574823, 7649973  (</a:t>
            </a:r>
            <a:r>
              <a:rPr lang="en-AU" sz="1200" dirty="0" err="1"/>
              <a:t>xmin</a:t>
            </a:r>
            <a:r>
              <a:rPr lang="en-AU" sz="1200" dirty="0"/>
              <a:t>, </a:t>
            </a:r>
            <a:r>
              <a:rPr lang="en-AU" sz="1200" dirty="0" err="1"/>
              <a:t>xmax</a:t>
            </a:r>
            <a:r>
              <a:rPr lang="en-AU" sz="1200" dirty="0"/>
              <a:t>, </a:t>
            </a:r>
            <a:r>
              <a:rPr lang="en-AU" sz="1200" dirty="0" err="1"/>
              <a:t>ymin</a:t>
            </a:r>
            <a:r>
              <a:rPr lang="en-AU" sz="1200" dirty="0"/>
              <a:t>, </a:t>
            </a:r>
            <a:r>
              <a:rPr lang="en-AU" sz="1200" dirty="0" err="1"/>
              <a:t>ymax</a:t>
            </a:r>
            <a:r>
              <a:rPr lang="en-AU" sz="1200" dirty="0"/>
              <a:t>)</a:t>
            </a:r>
          </a:p>
          <a:p>
            <a:r>
              <a:rPr lang="en-AU" sz="1200" dirty="0"/>
              <a:t> </a:t>
            </a:r>
            <a:r>
              <a:rPr lang="en-AU" sz="1200" dirty="0" err="1"/>
              <a:t>coord</a:t>
            </a:r>
            <a:r>
              <a:rPr lang="en-AU" sz="1200" dirty="0"/>
              <a:t>. ref. : NA </a:t>
            </a:r>
          </a:p>
          <a:p>
            <a:r>
              <a:rPr lang="en-AU" sz="1200" dirty="0"/>
              <a:t> data source : in memory</a:t>
            </a:r>
          </a:p>
          <a:p>
            <a:r>
              <a:rPr lang="en-AU" sz="1200" dirty="0"/>
              <a:t> names       : K.means.clustering.with.6.clusters.of.sizes.7464..6364..11942..9366..6345..5536 </a:t>
            </a:r>
          </a:p>
          <a:p>
            <a:r>
              <a:rPr lang="en-AU" sz="1200" dirty="0"/>
              <a:t> values      : -2748.45, 2858.335  (min, max)</a:t>
            </a:r>
          </a:p>
          <a:p>
            <a:r>
              <a:rPr lang="en-AU" sz="1200" dirty="0"/>
              <a:t> </a:t>
            </a:r>
          </a:p>
          <a:p>
            <a:r>
              <a:rPr lang="en-AU" sz="1200" dirty="0"/>
              <a:t>   </a:t>
            </a:r>
            <a:r>
              <a:rPr lang="en-AU" sz="1200" dirty="0" err="1"/>
              <a:t>iClasses</a:t>
            </a:r>
            <a:r>
              <a:rPr lang="en-AU" sz="1200" dirty="0"/>
              <a:t>    Values</a:t>
            </a:r>
          </a:p>
          <a:p>
            <a:r>
              <a:rPr lang="en-AU" sz="1200" dirty="0"/>
              <a:t> 1        1        NA</a:t>
            </a:r>
          </a:p>
          <a:p>
            <a:r>
              <a:rPr lang="en-AU" sz="1200" dirty="0"/>
              <a:t> 2        6 0.2410000</a:t>
            </a:r>
          </a:p>
          <a:p>
            <a:r>
              <a:rPr lang="en-AU" sz="1200" dirty="0"/>
              <a:t> 3        5 0.3420000</a:t>
            </a:r>
          </a:p>
          <a:p>
            <a:r>
              <a:rPr lang="en-AU" sz="1200" dirty="0"/>
              <a:t> 4        4 0.4548013</a:t>
            </a:r>
          </a:p>
          <a:p>
            <a:r>
              <a:rPr lang="en-AU" sz="1200" dirty="0"/>
              <a:t> 5        3 0.5000000</a:t>
            </a:r>
          </a:p>
          <a:p>
            <a:r>
              <a:rPr lang="en-AU" sz="1200" dirty="0"/>
              <a:t> 6        2 0.8169381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2932063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7" b="2867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Рисунок 3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8" name="Прямоугольник 7"/>
          <p:cNvSpPr/>
          <p:nvPr/>
        </p:nvSpPr>
        <p:spPr>
          <a:xfrm>
            <a:off x="4565176" y="1131590"/>
            <a:ext cx="4572000" cy="32316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1200" dirty="0"/>
              <a:t>class       : </a:t>
            </a:r>
            <a:r>
              <a:rPr lang="en-AU" sz="1200" dirty="0" err="1"/>
              <a:t>RasterLayer</a:t>
            </a:r>
            <a:r>
              <a:rPr lang="en-AU" sz="1200" dirty="0"/>
              <a:t> </a:t>
            </a:r>
          </a:p>
          <a:p>
            <a:r>
              <a:rPr lang="en-AU" sz="1200" dirty="0"/>
              <a:t> dimensions  : 501, 274, 137274  (</a:t>
            </a:r>
            <a:r>
              <a:rPr lang="en-AU" sz="1200" dirty="0" err="1"/>
              <a:t>nrow</a:t>
            </a:r>
            <a:r>
              <a:rPr lang="en-AU" sz="1200" dirty="0"/>
              <a:t>, </a:t>
            </a:r>
            <a:r>
              <a:rPr lang="en-AU" sz="1200" dirty="0" err="1"/>
              <a:t>ncol</a:t>
            </a:r>
            <a:r>
              <a:rPr lang="en-AU" sz="1200" dirty="0"/>
              <a:t>, </a:t>
            </a:r>
            <a:r>
              <a:rPr lang="en-AU" sz="1200" dirty="0" err="1"/>
              <a:t>ncell</a:t>
            </a:r>
            <a:r>
              <a:rPr lang="en-AU" sz="1200" dirty="0"/>
              <a:t>)</a:t>
            </a:r>
          </a:p>
          <a:p>
            <a:r>
              <a:rPr lang="en-AU" sz="1200" dirty="0"/>
              <a:t> resolution  : 150, 150  (x, y)</a:t>
            </a:r>
          </a:p>
          <a:p>
            <a:r>
              <a:rPr lang="en-AU" sz="1200" dirty="0"/>
              <a:t> extent      : 13473488, 13514588, 7574823, 7649973  (</a:t>
            </a:r>
            <a:r>
              <a:rPr lang="en-AU" sz="1200" dirty="0" err="1"/>
              <a:t>xmin</a:t>
            </a:r>
            <a:r>
              <a:rPr lang="en-AU" sz="1200" dirty="0"/>
              <a:t>, </a:t>
            </a:r>
            <a:r>
              <a:rPr lang="en-AU" sz="1200" dirty="0" err="1"/>
              <a:t>xmax</a:t>
            </a:r>
            <a:r>
              <a:rPr lang="en-AU" sz="1200" dirty="0"/>
              <a:t>, </a:t>
            </a:r>
            <a:r>
              <a:rPr lang="en-AU" sz="1200" dirty="0" err="1"/>
              <a:t>ymin</a:t>
            </a:r>
            <a:r>
              <a:rPr lang="en-AU" sz="1200" dirty="0"/>
              <a:t>, </a:t>
            </a:r>
            <a:r>
              <a:rPr lang="en-AU" sz="1200" dirty="0" err="1"/>
              <a:t>ymax</a:t>
            </a:r>
            <a:r>
              <a:rPr lang="en-AU" sz="1200" dirty="0"/>
              <a:t>)</a:t>
            </a:r>
          </a:p>
          <a:p>
            <a:r>
              <a:rPr lang="en-AU" sz="1200" dirty="0"/>
              <a:t> </a:t>
            </a:r>
            <a:r>
              <a:rPr lang="en-AU" sz="1200" dirty="0" err="1"/>
              <a:t>coord</a:t>
            </a:r>
            <a:r>
              <a:rPr lang="en-AU" sz="1200" dirty="0"/>
              <a:t>. ref. : NA </a:t>
            </a:r>
          </a:p>
          <a:p>
            <a:r>
              <a:rPr lang="en-AU" sz="1200" dirty="0"/>
              <a:t> data source : in memory</a:t>
            </a:r>
          </a:p>
          <a:p>
            <a:r>
              <a:rPr lang="en-AU" sz="1200" dirty="0"/>
              <a:t> names       : layer </a:t>
            </a:r>
          </a:p>
          <a:p>
            <a:r>
              <a:rPr lang="en-AU" sz="1200" dirty="0"/>
              <a:t> values      : 1, 6  (min, max)</a:t>
            </a:r>
          </a:p>
          <a:p>
            <a:r>
              <a:rPr lang="en-AU" sz="1200" dirty="0"/>
              <a:t> </a:t>
            </a:r>
          </a:p>
          <a:p>
            <a:r>
              <a:rPr lang="en-AU" sz="1200" dirty="0"/>
              <a:t>   </a:t>
            </a:r>
            <a:r>
              <a:rPr lang="en-AU" sz="1200" dirty="0" err="1"/>
              <a:t>iClasses</a:t>
            </a:r>
            <a:r>
              <a:rPr lang="en-AU" sz="1200" dirty="0"/>
              <a:t>    Values</a:t>
            </a:r>
          </a:p>
          <a:p>
            <a:r>
              <a:rPr lang="en-AU" sz="1200" dirty="0"/>
              <a:t> 1        2        NA</a:t>
            </a:r>
          </a:p>
          <a:p>
            <a:r>
              <a:rPr lang="en-AU" sz="1200" dirty="0"/>
              <a:t> 2        4 0.3413081</a:t>
            </a:r>
          </a:p>
          <a:p>
            <a:r>
              <a:rPr lang="en-AU" sz="1200" dirty="0"/>
              <a:t> 3        6 0.4260000</a:t>
            </a:r>
          </a:p>
          <a:p>
            <a:r>
              <a:rPr lang="en-AU" sz="1200" dirty="0"/>
              <a:t> 4        1 0.4550000</a:t>
            </a:r>
          </a:p>
          <a:p>
            <a:r>
              <a:rPr lang="en-AU" sz="1200" dirty="0"/>
              <a:t> 5        3 0.5000000</a:t>
            </a:r>
          </a:p>
          <a:p>
            <a:r>
              <a:rPr lang="en-AU" sz="1200" dirty="0"/>
              <a:t> 6        5 0.8169381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8236780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" b="126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0" b="204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975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" b="126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0" b="204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417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SVM regression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No smoothing</a:t>
            </a:r>
            <a:endParaRPr lang="ru-RU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Grp="1" noChangeAspect="1" noChangeArrowheads="1"/>
          </p:cNvPicPr>
          <p:nvPr>
            <p:ph type="pic" sz="quarter" idx="2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3" t="3410" b="8209"/>
          <a:stretch/>
        </p:blipFill>
        <p:spPr bwMode="auto">
          <a:xfrm>
            <a:off x="358444" y="915566"/>
            <a:ext cx="4141547" cy="3619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30421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GLM regression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No smoothing</a:t>
            </a:r>
            <a:endParaRPr lang="ru-RU" dirty="0"/>
          </a:p>
          <a:p>
            <a:endParaRPr lang="ru-RU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Grp="1" noChangeAspect="1" noChangeArrowheads="1"/>
          </p:cNvPicPr>
          <p:nvPr>
            <p:ph type="pic" sz="quarter" idx="2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8" t="2830" r="1500" b="7696"/>
          <a:stretch/>
        </p:blipFill>
        <p:spPr bwMode="auto">
          <a:xfrm>
            <a:off x="251520" y="915566"/>
            <a:ext cx="4336706" cy="3925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40877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SVM regression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0.6km smoothing</a:t>
            </a:r>
            <a:endParaRPr lang="ru-RU" dirty="0"/>
          </a:p>
        </p:txBody>
      </p:sp>
      <p:pic>
        <p:nvPicPr>
          <p:cNvPr id="4100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" b="341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90170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GLM regression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0.6km </a:t>
            </a:r>
            <a:r>
              <a:rPr lang="en-US" dirty="0"/>
              <a:t>smoothing</a:t>
            </a:r>
            <a:endParaRPr lang="ru-RU" dirty="0"/>
          </a:p>
          <a:p>
            <a:endParaRPr lang="ru-RU" dirty="0"/>
          </a:p>
        </p:txBody>
      </p:sp>
      <p:pic>
        <p:nvPicPr>
          <p:cNvPr id="3077" name="Picture 5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" b="341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39877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SVM regression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1.2km smoothing</a:t>
            </a:r>
            <a:endParaRPr lang="ru-RU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" b="341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3910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GMM K-Means 7 classes: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K-Means 7 classes: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Key difference – spectral decomposition clustering</a:t>
            </a:r>
            <a:endParaRPr lang="ru-RU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1" b="1110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4" b="11724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124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GLM regression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1.2km </a:t>
            </a:r>
            <a:r>
              <a:rPr lang="en-US" dirty="0"/>
              <a:t>smoothing</a:t>
            </a:r>
            <a:endParaRPr lang="ru-RU" dirty="0"/>
          </a:p>
          <a:p>
            <a:endParaRPr lang="ru-RU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" b="341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10946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SVM regression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fontScale="70000" lnSpcReduction="20000"/>
          </a:bodyPr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Kernels QC</a:t>
            </a:r>
            <a:endParaRPr lang="ru-RU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080" t="52" r="-20080" b="52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Скругленный прямоугольник 5"/>
          <p:cNvSpPr/>
          <p:nvPr/>
        </p:nvSpPr>
        <p:spPr>
          <a:xfrm>
            <a:off x="4427984" y="2859782"/>
            <a:ext cx="3528392" cy="1656184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15479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GMM</a:t>
            </a:r>
            <a:r>
              <a:rPr lang="en-US" dirty="0"/>
              <a:t> – averaged in 200x200m</a:t>
            </a:r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" b="341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6" b="4156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1452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KM</a:t>
            </a:r>
            <a:r>
              <a:rPr lang="en-US" dirty="0"/>
              <a:t> – averaged in 200x200m</a:t>
            </a:r>
            <a:endParaRPr lang="ru-RU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" b="341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6" b="4156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16161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HC</a:t>
            </a:r>
            <a:r>
              <a:rPr lang="en-US" dirty="0"/>
              <a:t> – averaged in 200x200m</a:t>
            </a:r>
            <a:endParaRPr lang="ru-RU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" t="4586" r="3246" b="4586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6" b="4156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67381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SVM one-class</a:t>
            </a:r>
            <a:r>
              <a:rPr lang="en-US" dirty="0"/>
              <a:t> – averaged in 200x200m</a:t>
            </a:r>
            <a:endParaRPr lang="ru-RU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" t="4444" r="3100" b="4444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" t="5425" r="3363" b="5425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08073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SVM</a:t>
            </a:r>
            <a:r>
              <a:rPr lang="en-US" dirty="0"/>
              <a:t> – averaged in 200x200m</a:t>
            </a:r>
            <a:endParaRPr lang="ru-RU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6" b="4156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329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GLM</a:t>
            </a:r>
            <a:r>
              <a:rPr lang="en-US" dirty="0"/>
              <a:t> – averaged in 200x200m</a:t>
            </a:r>
            <a:endParaRPr lang="ru-RU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6" b="4156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85666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NNET</a:t>
            </a:r>
            <a:r>
              <a:rPr lang="en-US" dirty="0"/>
              <a:t> – averaged in 200x200m</a:t>
            </a:r>
            <a:endParaRPr lang="en-US" dirty="0" smtClean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8" b="186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6" b="4156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31291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NNET</a:t>
            </a:r>
            <a:r>
              <a:rPr lang="en-US" dirty="0"/>
              <a:t> – averaged in 200x200m</a:t>
            </a:r>
            <a:endParaRPr lang="en-US" dirty="0" smtClean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8" b="186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8" b="263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7796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GMM K-Means (automatic classes):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K-Means: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spectral decomposition clustering</a:t>
            </a:r>
            <a:endParaRPr lang="ru-RU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1" b="1110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4" b="11724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295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GLM models map </a:t>
            </a:r>
          </a:p>
        </p:txBody>
      </p:sp>
      <p:sp>
        <p:nvSpPr>
          <p:cNvPr id="12" name="Заголовок 1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r>
              <a:rPr lang="en-US" dirty="0"/>
              <a:t>SVM models </a:t>
            </a:r>
            <a:r>
              <a:rPr lang="en-US" dirty="0" smtClean="0"/>
              <a:t>map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68 hours :  31 * 16368 = 507408 subsets</a:t>
            </a:r>
            <a:endParaRPr lang="ru-RU" dirty="0"/>
          </a:p>
          <a:p>
            <a:endParaRPr lang="ru-RU" dirty="0"/>
          </a:p>
        </p:txBody>
      </p:sp>
      <p:sp>
        <p:nvSpPr>
          <p:cNvPr id="9" name="AutoShape 8" descr="data:image/png;base64,iVBORw0KGgoAAAANSUhEUgAAAi8AAAH0CAMAAADCGz0HAAABelBMVEUAAAAAACgAADMAADoAAEkAAFgAAGYAAHAAAK0AAOsADVEAFwAAF2YAISAAMlEAOjoAOmYAOpAAZmYAZoEAZrYNAFgXACggAP8oAAAoABcoACgogf8okNsqOgAqkNsxOpAxUTIyUTE6AAA6ADo6AGY6OgA6Ojo6OmY6OpA6ZmY6ZpA6ZrY6kJA6kJ06kLY6kNtJAGZJtv9QAP9RMgBmAABmADFmADpmAFhmAGZmFwBmOgBmOjpmOpBmWABmZgBmZjpmZmZmZrZmkJBmnJBmtttmtv9m2/98IQB/AP+BZgCB//+QOgCQOjqQOmaQZgCQZpCQkDqQkGaQtpCQ27aQ29uQ2/+c//+dkDqvGea2ZgC2Zjq2tma225C2/7a2/9u2//+8UQ28///T09PbeyDbfCHbkCjbkDrbkGbbtmbb25Db/7bb/9vb///fOMf/V6j/dYr/lGv/nDr/sk3/tmb/0S7/22b/25D/8A///2D//4H//53//7b//9v///8x7rNPAAAACXBIWXMAAAsSAAALEgHS3X78AAAdeklEQVR4nO2djZ/jNl7GQ6fMcbzPMcBxd7xly91C4QZKWIZSesdL4LjZlqV07prbl4EAgZZpWZqS2SPj/x29WZZtyZYUyXKs5/lsdhI7P0m2v9EjJ7Z+swKC7DVL3QDoqAReIBeBF8hF4AVyEXiBXAReIBeBF8hF4AVyEXiBXAReIBeBF8hF4AVyEXiBXAReIBeBF8hF4AVyEXiBXAReIBeBF8hF4AVyEXiBXAReIBeBF8hF4AVyEXg5Qm3Pi93D2yRVx+Pl/ur0ptgvZmfaDdsvyFrN86PWZkY0xLasZrNl/Fp0issLY0arKfKyorjMLlI3I6ri8rLle28jduP91Yx1N6TX+f3F6ZPZyXXtOaNrOxOY7Rdnt3IJL4N8pnZzuvTknxb00NB4Rtt2di5rITFP2adcPpHBvAOgi1b8b7sipUZWNn0faXIzkK4UTbkmb2dNoeWIbW82pXwL3y+0saSgcqsu1IraTZVLyif1Jg6sqLy8uGL7iH/uzhkudKfwv7rnpzdkxzUOI1siP7taXl7QQ1CvpSqaHAT5wS8Pwnam4UVWzWuk2s0bvJSBfCXnpTzWuwcfXs0EC42mVDgwXhjM1VadKxW1mlotKZ/UmziwYvIiPhe7OfvwnVzTHVysTq63ZMeQHb+ky9TndEdsWoeRLWGh9JX8UMtPM+HlKQNJ1ELqvaCf16V8IoPJQViK/uii8staRfIJK3s3v+AVNQP5StGUQnRyp+/yo99uSvkWvl9+Yb4sdg9+h26MeKOsqN3U2pbLRm+GGSe1Fbl/oZ8LZhZs+/lnZLlhe5HvE/U5iXg2/8qifhj5Ev65nlHmZo3en352WQctauGHk5Qrn8hg5SC0+xdZNX/Cyt7OGryUgXSlbIpoArMI/hloNkW2ku2Xs/fPi83Z+8JGWdllRe2myiXySb2JAyvu+IV9gFx4eZc4Tf0w8iU9vKi12PBSnsm0K5JPWNn8/Qov6ilQ2ZSSod2ce9Gy3RQVM8LLf5JP0sVK5aWsyJIXpYkDK/L59ErtnrfM0rv8iNjzvs6LWMI6YyqtHz2b60yg7kdM8rCTpjT8SFYtnshNqPMiAtWmbJgb0jGF6F/aTSnfwgs9+/jBBw+uV4ofyYraTa1tudixShOHVmRe2B4pR3XlqI//bT8nO4Iu4AeNhcglogy+Q1u83KyUWozj3bNPFjNxEEoo2xVVNZYnLURfaQXSisumyDGwHL22mqIOkwkv/3X1zbPbVRUhKzpvN1VuuXyiNnFwReaFdTC1s0Z6lEn3TM6h32U7UHlOdgTfR+phFHuN7S0Sq+elfT7Nx4ZPxUnJqmSTvGJ8yfFusyKlxhovjUBasWwKKf2C2W25na2mVG9hvNzS/mZVnU8rvLSaKrdcPlGbOLhS/R5g8X3d/dW5T8nyO0Lzl4WWFe0XFwe0w6EFB1c0nMALeHHRiHnxlDsv0ZS+BcGF36chF4EXyEXgBXIReIFcBF4gF4EXyEXgBXIReIFcBF4gF4EXyEXgBXIReIFcBF4gF4EXyEXgBXIReIFcBF4gF4EXyEXgBXIReIFc5MPLDDoKBYelOKx/GW3f9Opg3VX6opJ+6X9X+lQq9S4oIh2eg3hZ+8dGDTVisPbnZe3PS5LdtAYv1qHgZZy8BGtFYNlS4cIL/OjgQsELeHGKhR/Bj1xiwQt4GSg2qmypcOEFfnRwoeAlT172lzdy6ieq3XxZzqws5ybRxsKP8vOjW8YLRabYvckW3V8tixWdSpulNNhfPjHNVQ9eMuTlhvHC2GDQsD/3j6/Ll/T/VX1yYPkDBdma9SgfhAyvx92deHy+Xn+uebx8WT0++kg83lqv3xKP116rHqn3QcT+ZXHy4Xs3hcyRQjqX7QXLmlJIanTzj09t/KJ0H59r9bLSR5XeqvSaVOpdUEQd77IcCFtJhJwYtJCdjjZ2Yn7Uycvan5dJ+dEhseAFvAwUG1XdtuPHC/xILZRNXFzN5ll/2VgZt0EhBF6ooo5f6Jcsm5KJ+svGSiUWfpSfH5Wn0IUytK2/bKxUYsFLfrzwP6z3qLqQ+svGymbs+NRtO368wI94oex7FZnwgJ9S1182VkZuUAiBF6rxnR/Bj3L1I79Y8JIfL2XiuZrh1F82Vla/H8VoUAh1244NL19opeCj/Mj4vUpfkkq9C4qofrR/dL09r4a09ZeNlZEbFELghSru+XR5UUP7ZWOlEjtdP2qzsvbnZXp+dP/4mvzbvSGQqL9srFRiwUt+vPA/hIatyD3YftlY2Ywdn7ptx48X+NHBhYIX8OIUCz/K1Y/8YsFLfrzcFGVa7SqhtvqysbIWG6NBIdRtO368wI+qQjf10Wz95UY31I3XoBACL1RR/UimZte9bKyUsfCjLP2o1KpuOfWXK40fgZf8eBF/6S0Bym1p9ZeNlRn8fqT/6VFvTdpfIVPvgiLy+EW9hbH+srEydoNCCLxQje/8aLp+1OZl7c/LFP3IKxa8gJeBYqOq23b8eIEfHVwoeAEvTrHwI/iRSyx4AS8DxUZVt+348QI/OrhQ8AJenGLhR/Ajl1jwAl4Gio2qbtuxkd6PFCm/Nyq3rn1ZKvUuKEbkR1P9vRG8xC10an7Uycvanxf4kYgFL+BloNiosqXChRf40cGFghfw4hQLP4IfucSCF/AyUGxU2VLhwgv86OBCwQt4cYqFH2XpR8iXBV5sJXjxy5cVo0EhZEuFFS+KHN6behcUcfPx+eXLitGgEAIvVPF48c2XlYUfCa39eZmaHyFfFnixFc6n7RmAH4EX8OJVqF++LPiRFS/T8yPkywIvdhLzwfvly4rRoBCypcKFF/iRWijyZYEXh0I982XBj6x4mZ4fecaCF/AyUGxU2VIRRgol1f1sqXdBEXn84pUvi9C/HuWD9CTDPe7WpO/hjy++qB6p98EI82VN149cQnv7l+n5EfJlgRc7ie/r/PJlxWhQCPlT4aMcxy/IlwVeohcKP7LjZXp+5BkLXnLl5f5qdvbJo2uv2PHJnwofZedHcsr3kx8URcb5ssCLZaGb2ewbu4e35Smzdb4s+JEVL9Pzo/ur3yY9yG+VNyBlmi8LvPRLvb7uZ1zzZcVoUAj5U9GNQ+8bPpVKvQuKyOfTyJcFXqwLJX7zRwX7Xq4QL+3yZWXhRwIFq+sZ9LxMzY+QLwu82EoW2nFfWm/s2ORBRS8vk/ej0l32i1l13mMoVFxy2e5CQjZoOIEXKrfDs5XustRdu+JXaCMWfmTFyzH40erkgzfK2RYKzbUIpcBLbrzM6pLLBSR00oW9+Zch/f2NdoIf2fGSSCZeWKPbKwUv2zMLXoy3MPo0KL3AC5UfL1b9i/EWxu4GwY+seBmZH3XzYjd+Md3C2KmceVEg0c5qN9i2miP9eKFW03t+ZLyFsVM5+5ELL4nkwQt92Hz/ErRB6QVeqBx5OajQ7hjlfjVfwY8Cbas5MiYv7Hy6oxvSx4KXTHkR59OOwMCPjtKPWKMP48XzfNqzzugCL1QRefHsX+BHx+hHAXjB+AW82Ann05a8wI+6Co0eG1XghSoaL7uHt36/T8OPsvSj/eULjHcdeelDZ7BtNUfG4+XRV2ffWM1mr/8hP5+2zpflWWd0eVDRy8udPy+JFI2X+z/7+urXT2+Kf/vpf6GLkC8LvHQWuv/Tt9nPQb/kmi8LfmTFy9T8iHYoVMiXBV76xOL2CwrMxjlflmed0eVBRS8v0/EjNh/Agb8f4f4j8HJIoXax8CMrXkbmRyF44XdJy/Og7PNlgReD5O/TZLD7rz8rvq+zzZflWWd0eVDRywv8SCmUDGrJ2dCPv/b9onxZFFnnywIv3YVuzgkv//66zDdhly8LfmTFy/T86MdfRb4sb14UfSY12LaaI8d3fnRAbFR5UNHLi9mPenlJJPBiK/BCFZOXf2aG85Pu+bJ8BT8KtK3myJjjl1/72/95/UaOd5Eva8q8sPH4gbx87fv8H19omy/Ls87o8qCil5fp+FEAXv5vzvzlJwQvyJcFXroL9cuXBT+y4mV6fuQZC17Ay0CxUeVBRS8vE/ejataX3bzruhbwAl4KddZdeu1cx40i/HpMzAffy8u0/aiatc5mvkP6hdzpUzmkRb4stVPp5eVlpSPipT7/bkWJ5fyYPyShf1B9xWKXL8tjMwaRLRUuvJj9qJeXRHLpX6pZd5kfnfTPp0r+rcrvX7hyzpeVGy9Kr0LGu99+3MdL83pvu3xZpLdcD/9Y97+HOI/2sTYsbz3u1sR/2g/te1+u1y/F47PPqsdQ22p8+I1fylddvDRSYiFfVgbjl/rCatZd2sv0zL/rfX7kuSnRZUuFCy/T9iPx/QvtYradE0fh+5fseGEtxe8BiowYwI/Ai0bgJTIvHskbC/iRLS+JBF5sBV6oYvLid789/MiKF/iRiJ0uL210pjPfIfyoKQ8qenm58+clkcZ3fnRAbFSBF6qYvGD+3T5e4Ec8mv3vlh8W96vlzgvy2fTyMh0/Yu07eD6PAvmnwYttoZ75YeFHx+hHIfoXv1jwAl4Gio0qDyp6eYEfqYU2p+w4pEHpBV6oYo5fTFN2dMfCjzL1I+OUHd2xWfDSG6qg85bUYNtqjozIi3HKDovYEcqfCh/18pJI8XjZzWe//Pdk/PIbygoJTy17lk2D0gu8UEXjhSXIImNdkc+m/mVMPXtWPRZ+ZMXL1Pxof/n88ulFUfzvr/D7G/eL0+rupXr2LB6T1e9H4KUWXbAuZDs7fb74+d8su5D94uzj0o9q2bNasaOUPxU+OjY/Ytf/HTR+ofdY7y9/qH79sptrs2fZNCi9wAtVPF5w/W6/puNHAXjxjAUvufLSuL7OMl+WZ53R5U+FjzL0o8b1dciXBV46C21cX2ebLwt+ZMXLBP2ocX0d8mW1cDD/3vhFperOtcG21RwZ//zINV+WZ53R5UFFLy93/rwkkhMvbvPviiFKxzwxDg1KL/BC5cKLMv8unV+qe/5d7/sD4EdT8aPG/Ls989cV93/HDOfkB2Ip8mVNnhfT/Lt2/cuf/DEJ/blySGubL8t3W2LLg4peXqbtR9X8u8pIxlxo4/o65MuaMi+fUjVWKvN7P7gutuYBr/b6Ott8WfCjY/QjHS/V+EXpabTR/O38lFnm+0S+rMx4qebftepfMP9LLy/T9qP6/Lvm9AHgBbx4FIr5yHp5mbYfWYtfjynOxfn3L8iX5R1aQTTYtpoj4/UvIiVW2ctY58vyrDO6/Kk4UHpeEimiH7VSYuWeLwu8dBe6nS0JFXXL6c+XBT+y4mVyflTsH/0F6UL+uvpKzjpflq/AS6BtNUdGHb98veBf7YmXdvmyPOuMLn8qDtRR+NFHVEHOj5AvC7z4FWoXCz+y4mVkfgRemgIvkXnxvL/Rs87o8qfiQGXjR1vnyeDNDUov8EIV1482pm9xO2LhR0YNtq3myNjjl43pvNkYC14y5QXjl9BKvQuKMZ5PHxAbValheQVetLHwIyte4EciFrxkygvVynq0q/7euB7lgxze5I/U+8DIy/eoDudl434+7VlndPn3IsGUehcU5vFLGF7oHdeusfAjK15G5kcBeKHjF/cveMFLrrwMHxtV/lQEU+pdUMT2o4Fjoyo1LK/AizY2Yz/S339UZUIabFvNkeDFNhS8xObl/mp29on5rvzO2PHJnwprufCSSBF5ub+62D283WL+OvBiVej+8obwIu5vpH/oCbacL9GYLwt+lKkf8f5FTFtWTia1e5OvQr4s8FJF8z/srhHRhfDORpk005gvy7PO6PKnwlpT8yM5ax2f3NL4Xb+m0P3i5MP3bmSPgnxZE+OFzVffml9qqcxo2TGQ1RZKepvzalIqc74s+NEx+pGOl2r+uqLomr5O50fWAi9HzItp/t1Cmyqiimb/Yz54V03Mj9RZMbu6F8N88MiXlRkvav/S+TWctn+xzZeVsR/pdRTz1/WNX1ZdF85pxy/Il5UbL9X8uwX79sQofaGW+bI6G5xQ/lQcqKOYT1XHizL/bufwRV8o8mVlx4tbobifpFfT9iNryTjN70O9seAFvDBZ5svyrDO6/Kk4ULn4UVHnBfmypszLr1IFHb/Y5suCH1nxMjI/CsBLQ8iXBV4M0sdZ5svyrDO6/Kk4ULn4EdXKmFfCsUHpBV6o4vKyPbvVWE53LPzIipdJ+hE5BUK+cvDSJ835EeaD91ZGfqQI+bLAi2Ohdvmy4EdWvEzcj0ohXxZ4aUez/1sjXbt8WZ51Rpc/FQfqKPzoy1QheUG+LPDSXWiNF+QT9g49Cj8KwQsfv7jeTwJeMuWFy/n7Os86o8ufigOVix8NHxtV4IUqJi/NS+jsYrPwI3FX2po82ksb96t9JjXYtpojY45fTJfQdceCl1x5MV1CZxE7QnlQ0cvLnT8viRSRF+MldD4NSi/wQhVz/GK6hK47Fn6UqR95xoIX8DJQbFR5UNHLC/xIKdTtfti8fm8EL+1CKS/O6Y/gR8fpRz9FFeT+AHxfB156VMVtkX+6i5fp+JGWFzn/Lr0g4aRvfkzP/GrOEQMJvFC58KLMv0vnW+6bfxfzv/TKKrSCaLBtNUe68FLNX9fzJT++f8mUF9P8u7uH7/f7kZ/y8CMX6XlJJJf+pZp/dzdfds0ddZAfOb17QIEXKhde1P7ltmvKQxG39Rjuwo8seRmlH9UXKuOXd2x4oVdMyV8bd/PZhfw2Zr8w/goJXibDizL/7srCj5g24iteliGLwMKj9pdPcD+JrY7Wj9T5dxdd4xLN+IX2TTTjUTWv96peghxbE/rXo3yQ7iDJ4+6ueqTeB0ZevkQV8Pdp2r9Qlf2LmLMZ9x/59i8j86PQvBA4KDCbqrcxxYKXXHnZkjHKpuNrmq7Y8cmfigN1FOOXALyIU29cvwterArlQ5bqZybLfFlZ+JEAoHE9g17VL4+Dbas5MqYfsRMkOaJFvizwYpA2zjZflmed0eVBRS8vd/68JFLM8QuDoRq/IF8WeOksdDs7fb6o8vFZ5suCH1nxMkk/cr0ZtgAv+fKC6xl6eYEfdRSKfFkT5uU1qrDnR5b5suBHVryMzI9C8FLvQpAvC7wYpJ0vyDZflmed0eVBRS8v8COl0GYXgnxZ4KWrUM/5guBHDaA+lxpsW82RMccvmC8oH14OOrfF/UeWvJj9qJeXRIpyeLTXYyJfFnhxKNQ6Xxb8yIqXcfnRYaKFaroQ5MsCL1qxQvVdSH++rBgNCiEPKnp5gR/VCm10IciXBV56Cy27EOt8WfAjK14m50dFrQtBvizwYlQ5fnGfHRPjF1teEmnI86N0DQqhoLz4KfUuKAb8/sU6Ngs/8gsdbFvNkeDFNhS8jJOXYK0ILH8qgin1LijG6EfBWhFYqWF5BV60sfAjK17gRyIWvICXgWKjyp+KYEq9C4ox+lGwVgRWalhegZdajDLfoa/gR4G21Rw5Gl5kLHgBLwPFRpU/FcGUehcUI/KjELFRlRqWV+BFGws/suIFfiRiwQt4GSg2qvypCKbUu6AYox8Fa0VgpYblFXjRxsKPrHiBH4lY8AJemurKlxW2KeHkT0Uwpd4FRSo/Qr4sL6XeBUU6XjrzZfkKfhRoW82R6XhBvizwImTJi19sKvlTEUypd0ExxvPpYK0IrNSwvAIv2lj4kRUvWflRkXu+LPCiyqJQc76s8M0JI38qgin1LijS+VHm+bL8lHoXFAnHL8Z8WfAjK14y86PM82WBF1U4n46j1LugGOP5dLBWBFZqWF7lzYsxXxbpLdfDP9b97yH2oX2sDctjPIbaVuMj2fgl73xZfqGDbas5MuH5tCFfVowGhZA/FcGUehcU6fwo83xZvVLmOzyG/EfxCzXmy4IfWfGSmR+ZY8ELeBkoNqr8qfAR/GiA2KgCL1RpeMl+PvjeUPhRTbnnywIvqqwKNeXLCt2YUPKnwkfwI52yzZcFXpwLNeXLgh9Z8ZKXH+WeLwu8qDro/ChGg0LInwofwY8GiI2qYXnRopN6FxRj5AV+ZMVLVn7UFQtewMtAsVHlT8WBgh/Fio0q8EI1Pl7gR1a8wI9ELHgBLwPFRpU/FQcKfhQrNqrAC9X4eIEfWfGSux/h90bwMnRsVPlTcaDgR7FioyoZL5VS74JijLzAj6x4gR+JWPACXgaKjSp/KoIp9S4oxuhHwVoRWKlheQVetLHwIyte4EciFryAl4Fio8qfimBKvQuKZH60m88uVrrLvcFLh1LvgiLd/dNLdq/a7uFtKxZ+ZMVLVn5E5yHbXtTm98bvR+DFKNq/UOn6lwjtCSJ/KoIp9S4oko1f9gsKzAbjFyel3gUFvn+xDzUeRfjRoQIv4MVFB+XLCt6aQPKnIphS74Ii4fy7yJflrtS7oBhjviz4kRUvufkR8mWBl1IH5cuK0aAQ8qcimFLvgmKM59PBWhFYqWF5BV60sfAjK14y86OOfFkzb6UJTaMk20oiE/FizJc1As30zw2LbZ5HePuUZHc+rc+XNQKBl4Fl832dKV/WCAReBpbNdpnyZY1A4GVgHfl2gZeBdeTbBV4G1pFvF3gZWL3b1TEfPJSf+j8H5nxZUH6y6jcN+bKg/GTts5p8WVB+suKlkS8LyldW4xewAgnh/Ahy0VS/J4DiCLxALgIvkIuOmxftRRZbw1hrox+E8asH20P63VxbjKiy6/IOsa6cqWBSOmpetrojSo+W9mLAlfnwbc9ak0/QaQY27cWiSm3NjVZtpnheecy8rE4+MHzKdZ/++8fXpoL2j9qr6Pwl7eWiSnPN1brdt94GLyOTyRV0/Qu7jUp/BHVv1/Ni70f3jz+EH41N+qO2m59oupLdg2tDH6PDgvuRphxbXjYXGL+MTqajpiWASjuG0YxeCjbe/bYGL0teSPcEXkYn41EzjW21y1em395190RY8sLPuqb3o/70eKG9ha5/ocvv39McZbNJacc1OJ8+XmmPGvlo68YvxuUG89rOZjqfAi8QZC3wArkIvEAuAi+Qi8AL5CLwArkIvEAuAi+Qi8AL5CLwArkIvEAuAi+Qi8AL5CLwArkIvEAuAi+Qi8AL5CLwArkIvEAuAi+Qi8bJy25Or8yfwJR59KbK498KRSPl5cHv3Rb7Px9ligsn/ch4z/aRaqS8vPGd62L3XXqf4Jze9Lx742a/OKef1hOWKGVzerOb05vBaBfE38JujyaLq9s96IMspR9v8YfdhLR/VBbByxOB1XtkNaRKWvZ5wau4v2LF7xdnH4smiEr4enavEn8iFpL3vvM+u4eFl72/fEJfVRtzhD3PWHl5uiz+4wOyYx+x/Uv+rS7YDT1berD2C3KwHnyLHuPT8i3VO3kB/FCSKHqfGvnD7z2TvNBIXt4nPLB8a1FVQ5aQFfePr/fyLeT/zXkh4hVe2NvkE7mQQi3qpzUvzm63p2JjqjYdlcbKy7M37997xo/9/pLs4mcPrqtjs/krCsYTclh/V75Fywu9oZWsoOv4va2SF14ES6wteONvLQpZjahS3M5G15Nlbzznby/jq66kjBX9V1G2htYvmrFYFowmWnLVpqPSWHl58Q+f/CXb7SvmMmzGBTrFBl33/J2P6aGQSLG3lLzM2awd7A/vAWj/QC3nRD2evAhWngKa6CN4NbzKOb8JesWHrVteTBk/L2esKt8mnvBGVIWWzaBIrZa85KpNR6Wx8nLzo3+8YN3+kh/M5/wJW/eEH4oX7z17s3qLctirP+UHu/ocs5tiZRGd/YuokvHGK98Ql3pxtSyUeKMf0b5IrV90c2wtLfkI+xaq0fKyZUNOtucf0GdbPt4gh2F+dsvXbL65rN7C/aLBizJ+kZN20P6FF8HLe35Zeysfv7Cjzcca5GVVBQdrJ5ug8MLullbeT0tggxRl/HJO//CNqbXpeDRaXsTxIP3BL77NDsCK7nDaOcyX5fqHt/Itf3NF9r3iR63zI9n1M16W5dqTD0Wg5vyIVPnxnN11L6rgUWQsLJugnB+d3con0o/q52f7R98R50dyY1LtYG+Nk5dpyjiL0REJvAwn8ALlJvACuQi8QC4CL5CLwAvkIvACuQi8QC4CL5CLwAvkIvACuQi8QC4CL5CLwAvkIvACuQi8QC4CL5CL/h+OHIPk+adR5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10" descr="data:image/png;base64,iVBORw0KGgoAAAANSUhEUgAAAi8AAAH0CAMAAADCGz0HAAABelBMVEUAAAAAACgAADMAADoAAEkAAFgAAGYAAHAAAK0AAOsADVEAFwAAF2YAISAAMlEAOjoAOmYAOpAAZmYAZoEAZrYNAFgXACggAP8oAAAoABcoACgogf8okNsqOgAqkNsxOpAxUTIyUTE6AAA6ADo6AGY6OgA6Ojo6OmY6OpA6ZmY6ZpA6ZrY6kJA6kJ06kLY6kNtJAGZJtv9QAP9RMgBmAABmADFmADpmAFhmAGZmFwBmOgBmOjpmOpBmWABmZgBmZjpmZmZmZrZmkJBmnJBmtttmtv9m2/98IQB/AP+BZgCB//+QOgCQOjqQOmaQZgCQZpCQkDqQkGaQtpCQ27aQ29uQ2/+c//+dkDqvGea2ZgC2Zjq2tma225C2/7a2/9u2//+8UQ28///T09PbeyDbfCHbkCjbkDrbkGbbtmbb25Db/7bb/9vb///fOMf/V6j/dYr/lGv/nDr/sk3/tmb/0S7/22b/25D/8A///2D//4H//53//7b//9v///8x7rNPAAAACXBIWXMAAAsSAAALEgHS3X78AAAdeklEQVR4nO2djZ/jNl7GQ6fMcbzPMcBxd7xly91C4QZKWIZSesdL4LjZlqV07prbl4EAgZZpWZqS2SPj/x29WZZtyZYUyXKs5/lsdhI7P0m2v9EjJ7Z+swKC7DVL3QDoqAReIBeBF8hF4AVyEXiBXAReIBeBF8hF4AVyEXiBXAReIBeBF8hF4AVyEXiBXAReIBeBF8hF4AVyEXiBXAReIBeBF8hF4AVyEXiBXAReIBeBF8hF4AVyEXg5Qm3Pi93D2yRVx+Pl/ur0ptgvZmfaDdsvyFrN86PWZkY0xLasZrNl/Fp0issLY0arKfKyorjMLlI3I6ri8rLle28jduP91Yx1N6TX+f3F6ZPZyXXtOaNrOxOY7Rdnt3IJL4N8pnZzuvTknxb00NB4Rtt2di5rITFP2adcPpHBvAOgi1b8b7sipUZWNn0faXIzkK4UTbkmb2dNoeWIbW82pXwL3y+0saSgcqsu1IraTZVLyif1Jg6sqLy8uGL7iH/uzhkudKfwv7rnpzdkxzUOI1siP7taXl7QQ1CvpSqaHAT5wS8Pwnam4UVWzWuk2s0bvJSBfCXnpTzWuwcfXs0EC42mVDgwXhjM1VadKxW1mlotKZ/UmziwYvIiPhe7OfvwnVzTHVysTq63ZMeQHb+ky9TndEdsWoeRLWGh9JX8UMtPM+HlKQNJ1ELqvaCf16V8IoPJQViK/uii8staRfIJK3s3v+AVNQP5StGUQnRyp+/yo99uSvkWvl9+Yb4sdg9+h26MeKOsqN3U2pbLRm+GGSe1Fbl/oZ8LZhZs+/lnZLlhe5HvE/U5iXg2/8qifhj5Ev65nlHmZo3en352WQctauGHk5Qrn8hg5SC0+xdZNX/Cyt7OGryUgXSlbIpoArMI/hloNkW2ku2Xs/fPi83Z+8JGWdllRe2myiXySb2JAyvu+IV9gFx4eZc4Tf0w8iU9vKi12PBSnsm0K5JPWNn8/Qov6ilQ2ZSSod2ce9Gy3RQVM8LLf5JP0sVK5aWsyJIXpYkDK/L59ErtnrfM0rv8iNjzvs6LWMI6YyqtHz2b60yg7kdM8rCTpjT8SFYtnshNqPMiAtWmbJgb0jGF6F/aTSnfwgs9+/jBBw+uV4ofyYraTa1tudixShOHVmRe2B4pR3XlqI//bT8nO4Iu4AeNhcglogy+Q1u83KyUWozj3bNPFjNxEEoo2xVVNZYnLURfaQXSisumyDGwHL22mqIOkwkv/3X1zbPbVRUhKzpvN1VuuXyiNnFwReaFdTC1s0Z6lEn3TM6h32U7UHlOdgTfR+phFHuN7S0Sq+elfT7Nx4ZPxUnJqmSTvGJ8yfFusyKlxhovjUBasWwKKf2C2W25na2mVG9hvNzS/mZVnU8rvLSaKrdcPlGbOLhS/R5g8X3d/dW5T8nyO0Lzl4WWFe0XFwe0w6EFB1c0nMALeHHRiHnxlDsv0ZS+BcGF36chF4EXyEXgBXIReIFcBF4gF4EXyEXgBXIReIFcBF4gF4EXyEXgBXIReIFcBF4gF4EXyEXgBXIReIFcBF4gF4EXyEXgBXIReIFc5MPLDDoKBYelOKx/GW3f9Opg3VX6opJ+6X9X+lQq9S4oIh2eg3hZ+8dGDTVisPbnZe3PS5LdtAYv1qHgZZy8BGtFYNlS4cIL/OjgQsELeHGKhR/Bj1xiwQt4GSg2qmypcOEFfnRwoeAlT172lzdy6ieq3XxZzqws5ybRxsKP8vOjW8YLRabYvckW3V8tixWdSpulNNhfPjHNVQ9eMuTlhvHC2GDQsD/3j6/Ll/T/VX1yYPkDBdma9SgfhAyvx92deHy+Xn+uebx8WT0++kg83lqv3xKP116rHqn3QcT+ZXHy4Xs3hcyRQjqX7QXLmlJIanTzj09t/KJ0H59r9bLSR5XeqvSaVOpdUEQd77IcCFtJhJwYtJCdjjZ2Yn7Uycvan5dJ+dEhseAFvAwUG1XdtuPHC/xILZRNXFzN5ll/2VgZt0EhBF6ooo5f6Jcsm5KJ+svGSiUWfpSfH5Wn0IUytK2/bKxUYsFLfrzwP6z3qLqQ+svGymbs+NRtO368wI94oex7FZnwgJ9S1182VkZuUAiBF6rxnR/Bj3L1I79Y8JIfL2XiuZrh1F82Vla/H8VoUAh1244NL19opeCj/Mj4vUpfkkq9C4qofrR/dL09r4a09ZeNlZEbFELghSru+XR5UUP7ZWOlEjtdP2qzsvbnZXp+dP/4mvzbvSGQqL9srFRiwUt+vPA/hIatyD3YftlY2Ywdn7ptx48X+NHBhYIX8OIUCz/K1Y/8YsFLfrzcFGVa7SqhtvqysbIWG6NBIdRtO368wI+qQjf10Wz95UY31I3XoBACL1RR/UimZte9bKyUsfCjLP2o1KpuOfWXK40fgZf8eBF/6S0Bym1p9ZeNlRn8fqT/6VFvTdpfIVPvgiLy+EW9hbH+srEydoNCCLxQje/8aLp+1OZl7c/LFP3IKxa8gJeBYqOq23b8eIEfHVwoeAEvTrHwI/iRSyx4AS8DxUZVt+348QI/OrhQ8AJenGLhR/Ajl1jwAl4Gio2qbtuxkd6PFCm/Nyq3rn1ZKvUuKEbkR1P9vRG8xC10an7Uycvanxf4kYgFL+BloNiosqXChRf40cGFghfw4hQLP4IfucSCF/AyUGxU2VLhwgv86OBCwQt4cYqFH2XpR8iXBV5sJXjxy5cVo0EhZEuFFS+KHN6behcUcfPx+eXLitGgEAIvVPF48c2XlYUfCa39eZmaHyFfFnixFc6n7RmAH4EX8OJVqF++LPiRFS/T8yPkywIvdhLzwfvly4rRoBCypcKFF/iRWijyZYEXh0I982XBj6x4mZ4fecaCF/AyUGxU2VIRRgol1f1sqXdBEXn84pUvi9C/HuWD9CTDPe7WpO/hjy++qB6p98EI82VN149cQnv7l+n5EfJlgRc7ie/r/PJlxWhQCPlT4aMcxy/IlwVeohcKP7LjZXp+5BkLXnLl5f5qdvbJo2uv2PHJnwofZedHcsr3kx8URcb5ssCLZaGb2ewbu4e35Smzdb4s+JEVL9Pzo/ur3yY9yG+VNyBlmi8LvPRLvb7uZ1zzZcVoUAj5U9GNQ+8bPpVKvQuKyOfTyJcFXqwLJX7zRwX7Xq4QL+3yZWXhRwIFq+sZ9LxMzY+QLwu82EoW2nFfWm/s2ORBRS8vk/ej0l32i1l13mMoVFxy2e5CQjZoOIEXKrfDs5XustRdu+JXaCMWfmTFyzH40erkgzfK2RYKzbUIpcBLbrzM6pLLBSR00oW9+Zch/f2NdoIf2fGSSCZeWKPbKwUv2zMLXoy3MPo0KL3AC5UfL1b9i/EWxu4GwY+seBmZH3XzYjd+Md3C2KmceVEg0c5qN9i2miP9eKFW03t+ZLyFsVM5+5ELL4nkwQt92Hz/ErRB6QVeqBx5OajQ7hjlfjVfwY8Cbas5MiYv7Hy6oxvSx4KXTHkR59OOwMCPjtKPWKMP48XzfNqzzugCL1QRefHsX+BHx+hHAXjB+AW82Ann05a8wI+6Co0eG1XghSoaL7uHt36/T8OPsvSj/eULjHcdeelDZ7BtNUfG4+XRV2ffWM1mr/8hP5+2zpflWWd0eVDRy8udPy+JFI2X+z/7+urXT2+Kf/vpf6GLkC8LvHQWuv/Tt9nPQb/kmi8LfmTFy9T8iHYoVMiXBV76xOL2CwrMxjlflmed0eVBRS8v0/EjNh/Agb8f4f4j8HJIoXax8CMrXkbmRyF44XdJy/Og7PNlgReD5O/TZLD7rz8rvq+zzZflWWd0eVDRywv8SCmUDGrJ2dCPv/b9onxZFFnnywIv3YVuzgkv//66zDdhly8LfmTFy/T86MdfRb4sb14UfSY12LaaI8d3fnRAbFR5UNHLi9mPenlJJPBiK/BCFZOXf2aG85Pu+bJ8BT8KtK3myJjjl1/72/95/UaOd5Eva8q8sPH4gbx87fv8H19omy/Ls87o8qCil5fp+FEAXv5vzvzlJwQvyJcFXroL9cuXBT+y4mV6fuQZC17Ay0CxUeVBRS8vE/ejataX3bzruhbwAl4KddZdeu1cx40i/HpMzAffy8u0/aiatc5mvkP6hdzpUzmkRb4stVPp5eVlpSPipT7/bkWJ5fyYPyShf1B9xWKXL8tjMwaRLRUuvJj9qJeXRHLpX6pZd5kfnfTPp0r+rcrvX7hyzpeVGy9Kr0LGu99+3MdL83pvu3xZpLdcD/9Y97+HOI/2sTYsbz3u1sR/2g/te1+u1y/F47PPqsdQ22p8+I1fylddvDRSYiFfVgbjl/rCatZd2sv0zL/rfX7kuSnRZUuFCy/T9iPx/QvtYradE0fh+5fseGEtxe8BiowYwI/Ai0bgJTIvHskbC/iRLS+JBF5sBV6oYvLid789/MiKF/iRiJ0uL210pjPfIfyoKQ8qenm58+clkcZ3fnRAbFSBF6qYvGD+3T5e4Ec8mv3vlh8W96vlzgvy2fTyMh0/Yu07eD6PAvmnwYttoZ75YeFHx+hHIfoXv1jwAl4Gio0qDyp6eYEfqYU2p+w4pEHpBV6oYo5fTFN2dMfCjzL1I+OUHd2xWfDSG6qg85bUYNtqjozIi3HKDovYEcqfCh/18pJI8XjZzWe//Pdk/PIbygoJTy17lk2D0gu8UEXjhSXIImNdkc+m/mVMPXtWPRZ+ZMXL1Pxof/n88ulFUfzvr/D7G/eL0+rupXr2LB6T1e9H4KUWXbAuZDs7fb74+d8su5D94uzj0o9q2bNasaOUPxU+OjY/Ytf/HTR+ofdY7y9/qH79sptrs2fZNCi9wAtVPF5w/W6/puNHAXjxjAUvufLSuL7OMl+WZ53R5U+FjzL0o8b1dciXBV46C21cX2ebLwt+ZMXLBP2ocX0d8mW1cDD/3vhFperOtcG21RwZ//zINV+WZ53R5UFFLy93/rwkkhMvbvPviiFKxzwxDg1KL/BC5cKLMv8unV+qe/5d7/sD4EdT8aPG/Ls989cV93/HDOfkB2Ip8mVNnhfT/Lt2/cuf/DEJ/blySGubL8t3W2LLg4peXqbtR9X8u8pIxlxo4/o65MuaMi+fUjVWKvN7P7gutuYBr/b6Ott8WfCjY/QjHS/V+EXpabTR/O38lFnm+0S+rMx4qebftepfMP9LLy/T9qP6/Lvm9AHgBbx4FIr5yHp5mbYfWYtfjynOxfn3L8iX5R1aQTTYtpoj4/UvIiVW2ctY58vyrDO6/Kk4UHpeEimiH7VSYuWeLwu8dBe6nS0JFXXL6c+XBT+y4mVyflTsH/0F6UL+uvpKzjpflq/AS6BtNUdGHb98veBf7YmXdvmyPOuMLn8qDtRR+NFHVEHOj5AvC7z4FWoXCz+y4mVkfgRemgIvkXnxvL/Rs87o8qfiQGXjR1vnyeDNDUov8EIV1482pm9xO2LhR0YNtq3myNjjl43pvNkYC14y5QXjl9BKvQuKMZ5PHxAbValheQVetLHwIyte4EciFrxkygvVynq0q/7euB7lgxze5I/U+8DIy/eoDudl434+7VlndPn3IsGUehcU5vFLGF7oHdeusfAjK15G5kcBeKHjF/cveMFLrrwMHxtV/lQEU+pdUMT2o4Fjoyo1LK/AizY2Yz/S339UZUIabFvNkeDFNhS8xObl/mp29on5rvzO2PHJnwprufCSSBF5ub+62D283WL+OvBiVej+8obwIu5vpH/oCbacL9GYLwt+lKkf8f5FTFtWTia1e5OvQr4s8FJF8z/srhHRhfDORpk005gvy7PO6PKnwlpT8yM5ax2f3NL4Xb+m0P3i5MP3bmSPgnxZE+OFzVffml9qqcxo2TGQ1RZKepvzalIqc74s+NEx+pGOl2r+uqLomr5O50fWAi9HzItp/t1Cmyqiimb/Yz54V03Mj9RZMbu6F8N88MiXlRkvav/S+TWctn+xzZeVsR/pdRTz1/WNX1ZdF85pxy/Il5UbL9X8uwX79sQofaGW+bI6G5xQ/lQcqKOYT1XHizL/bufwRV8o8mVlx4tbobifpFfT9iNryTjN70O9seAFvDBZ5svyrDO6/Kk4ULn4UVHnBfmypszLr1IFHb/Y5suCH1nxMjI/CsBLQ8iXBV4M0sdZ5svyrDO6/Kk4ULn4EdXKmFfCsUHpBV6o4vKyPbvVWE53LPzIipdJ+hE5BUK+cvDSJ835EeaD91ZGfqQI+bLAi2Ohdvmy4EdWvEzcj0ohXxZ4aUez/1sjXbt8WZ51Rpc/FQfqKPzoy1QheUG+LPDSXWiNF+QT9g49Cj8KwQsfv7jeTwJeMuWFy/n7Os86o8ufigOVix8NHxtV4IUqJi/NS+jsYrPwI3FX2po82ksb96t9JjXYtpojY45fTJfQdceCl1x5MV1CZxE7QnlQ0cvLnT8viRSRF+MldD4NSi/wQhVz/GK6hK47Fn6UqR95xoIX8DJQbFR5UNHLC/xIKdTtfti8fm8EL+1CKS/O6Y/gR8fpRz9FFeT+AHxfB156VMVtkX+6i5fp+JGWFzn/Lr0g4aRvfkzP/GrOEQMJvFC58KLMv0vnW+6bfxfzv/TKKrSCaLBtNUe68FLNX9fzJT++f8mUF9P8u7uH7/f7kZ/y8CMX6XlJJJf+pZp/dzdfds0ddZAfOb17QIEXKhde1P7ltmvKQxG39Rjuwo8seRmlH9UXKuOXd2x4oVdMyV8bd/PZhfw2Zr8w/goJXibDizL/7srCj5g24iteliGLwMKj9pdPcD+JrY7Wj9T5dxdd4xLN+IX2TTTjUTWv96peghxbE/rXo3yQ7iDJ4+6ueqTeB0ZevkQV8Pdp2r9Qlf2LmLMZ9x/59i8j86PQvBA4KDCbqrcxxYKXXHnZkjHKpuNrmq7Y8cmfigN1FOOXALyIU29cvwterArlQ5bqZybLfFlZ+JEAoHE9g17VL4+Dbas5MqYfsRMkOaJFvizwYpA2zjZflmed0eVBRS8vd/68JFLM8QuDoRq/IF8WeOksdDs7fb6o8vFZ5suCH1nxMkk/cr0ZtgAv+fKC6xl6eYEfdRSKfFkT5uU1qrDnR5b5suBHVryMzI9C8FLvQpAvC7wYpJ0vyDZflmed0eVBRS8v8COl0GYXgnxZ4KWrUM/5guBHDaA+lxpsW82RMccvmC8oH14OOrfF/UeWvJj9qJeXRIpyeLTXYyJfFnhxKNQ6Xxb8yIqXcfnRYaKFaroQ5MsCL1qxQvVdSH++rBgNCiEPKnp5gR/VCm10IciXBV56Cy27EOt8WfAjK14m50dFrQtBvizwYlQ5fnGfHRPjF1teEmnI86N0DQqhoLz4KfUuKAb8/sU6Ngs/8gsdbFvNkeDFNhS8jJOXYK0ILH8qgin1LijG6EfBWhFYqWF5BV60sfAjK17gRyIWvICXgWKjyp+KYEq9C4ox+lGwVgRWalhegZdajDLfoa/gR4G21Rw5Gl5kLHgBLwPFRpU/FcGUehcUI/KjELFRlRqWV+BFGws/suIFfiRiwQt4GSg2qvypCKbUu6AYox8Fa0VgpYblFXjRxsKPrHiBH4lY8AJemurKlxW2KeHkT0Uwpd4FRSo/Qr4sL6XeBUU6XjrzZfkKfhRoW82R6XhBvizwImTJi19sKvlTEUypd0ExxvPpYK0IrNSwvAIv2lj4kRUvWflRkXu+LPCiyqJQc76s8M0JI38qgin1LijS+VHm+bL8lHoXFAnHL8Z8WfAjK14y86PM82WBF1U4n46j1LugGOP5dLBWBFZqWF7lzYsxXxbpLdfDP9b97yH2oX2sDctjPIbaVuMj2fgl73xZfqGDbas5MuH5tCFfVowGhZA/FcGUehcU6fwo83xZvVLmOzyG/EfxCzXmy4IfWfGSmR+ZY8ELeBkoNqr8qfAR/GiA2KgCL1RpeMl+PvjeUPhRTbnnywIvqqwKNeXLCt2YUPKnwkfwI52yzZcFXpwLNeXLgh9Z8ZKXH+WeLwu8qDro/ChGg0LInwofwY8GiI2qYXnRopN6FxRj5AV+ZMVLVn7UFQtewMtAsVHlT8WBgh/Fio0q8EI1Pl7gR1a8wI9ELHgBLwPFRpU/FQcKfhQrNqrAC9X4eIEfWfGSux/h90bwMnRsVPlTcaDgR7FioyoZL5VS74JijLzAj6x4gR+JWPACXgaKjSp/KoIp9S4oxuhHwVoRWKlheQVetLHwIyte4EciFryAl4Fio8qfimBKvQuKZH60m88uVrrLvcFLh1LvgiLd/dNLdq/a7uFtKxZ+ZMVLVn5E5yHbXtTm98bvR+DFKNq/UOn6lwjtCSJ/KoIp9S4oko1f9gsKzAbjFyel3gUFvn+xDzUeRfjRoQIv4MVFB+XLCt6aQPKnIphS74Ii4fy7yJflrtS7oBhjviz4kRUvufkR8mWBl1IH5cuK0aAQ8qcimFLvgmKM59PBWhFYqWF5BV60sfAjK14y86OOfFkzb6UJTaMk20oiE/FizJc1As30zw2LbZ5HePuUZHc+rc+XNQKBl4Fl832dKV/WCAReBpbNdpnyZY1A4GVgHfl2gZeBdeTbBV4G1pFvF3gZWL3b1TEfPJSf+j8H5nxZUH6y6jcN+bKg/GTts5p8WVB+suKlkS8LyldW4xewAgnh/Ahy0VS/J4DiCLxALgIvkIuOmxftRRZbw1hrox+E8asH20P63VxbjKiy6/IOsa6cqWBSOmpetrojSo+W9mLAlfnwbc9ak0/QaQY27cWiSm3NjVZtpnheecy8rE4+MHzKdZ/++8fXpoL2j9qr6Pwl7eWiSnPN1brdt94GLyOTyRV0/Qu7jUp/BHVv1/Ni70f3jz+EH41N+qO2m59oupLdg2tDH6PDgvuRphxbXjYXGL+MTqajpiWASjuG0YxeCjbe/bYGL0teSPcEXkYn41EzjW21y1em395190RY8sLPuqb3o/70eKG9ha5/ocvv39McZbNJacc1OJ8+XmmPGvlo68YvxuUG89rOZjqfAi8QZC3wArkIvEAuAi+Qi8AL5CLwArkIvEAuAi+Qi8AL5CLwArkIvEAuAi+Qi8AL5CLwArkIvEAuAi+Qi8AL5CLwArkIvEAuAi+Qi8bJy25Or8yfwJR59KbK498KRSPl5cHv3Rb7Px9ligsn/ch4z/aRaqS8vPGd62L3XXqf4Jze9Lx742a/OKef1hOWKGVzerOb05vBaBfE38JujyaLq9s96IMspR9v8YfdhLR/VBbByxOB1XtkNaRKWvZ5wau4v2LF7xdnH4smiEr4enavEn8iFpL3vvM+u4eFl72/fEJfVRtzhD3PWHl5uiz+4wOyYx+x/Uv+rS7YDT1berD2C3KwHnyLHuPT8i3VO3kB/FCSKHqfGvnD7z2TvNBIXt4nPLB8a1FVQ5aQFfePr/fyLeT/zXkh4hVe2NvkE7mQQi3qpzUvzm63p2JjqjYdlcbKy7M37997xo/9/pLs4mcPrqtjs/krCsYTclh/V75Fywu9oZWsoOv4va2SF14ES6wteONvLQpZjahS3M5G15Nlbzznby/jq66kjBX9V1G2htYvmrFYFowmWnLVpqPSWHl58Q+f/CXb7SvmMmzGBTrFBl33/J2P6aGQSLG3lLzM2awd7A/vAWj/QC3nRD2evAhWngKa6CN4NbzKOb8JesWHrVteTBk/L2esKt8mnvBGVIWWzaBIrZa85KpNR6Wx8nLzo3+8YN3+kh/M5/wJW/eEH4oX7z17s3qLctirP+UHu/ocs5tiZRGd/YuokvHGK98Ql3pxtSyUeKMf0b5IrV90c2wtLfkI+xaq0fKyZUNOtucf0GdbPt4gh2F+dsvXbL65rN7C/aLBizJ+kZN20P6FF8HLe35Zeysfv7Cjzcca5GVVBQdrJ5ug8MLullbeT0tggxRl/HJO//CNqbXpeDRaXsTxIP3BL77NDsCK7nDaOcyX5fqHt/Itf3NF9r3iR63zI9n1M16W5dqTD0Wg5vyIVPnxnN11L6rgUWQsLJugnB+d3con0o/q52f7R98R50dyY1LtYG+Nk5dpyjiL0REJvAwn8ALlJvACuQi8QC4CL5CLwAvkIvACuQi8QC4CL5CLwAvkIvACuQi8QC4CL5CLwAvkIvACuQi8QC4CL5CL/h+OHIPk+adR5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8" name="Picture 13"/>
          <p:cNvPicPr>
            <a:picLocks noGrp="1" noChangeAspect="1" noChangeArrowheads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04" t="-449" r="-11004" b="-449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AutoShape 17" descr="data:image/png;base64,iVBORw0KGgoAAAANSUhEUgAAAi8AAAH0CAMAAADCGz0HAAABelBMVEUAAAAAACgAADMAADoAAEkAAFgAAGYAAHAAAK0AAOsADVEAFwAAF2YAISAAMlEAOjoAOmYAOpAAZmYAZoEAZrYNAFgXACggAP8oAAAoABcoACgogf8okNsqOgAqkNsxOpAxUTIyUTE6AAA6ADo6AGY6OgA6Ojo6OmY6OpA6ZmY6ZpA6ZrY6kJA6kJ06kLY6kNtJAGZJtv9QAP9RMgBmAABmADFmADpmAFhmAGZmFwBmOgBmOjpmOpBmWABmZgBmZjpmZmZmZrZmkJBmnJBmtttmtv9m2/98IQB/AP+BZgCB//+QOgCQOjqQOmaQZgCQZpCQkDqQkGaQtpCQ27aQ29uQ2/+c//+dkDqvGea2ZgC2Zjq2tma225C2/7a2/9u2//+8UQ28///T09PbeyDbfCHbkCjbkDrbkGbbtmbb25Db/7bb/9vb///fOMf/V6j/dYr/lGv/nDr/sk3/tmb/0S7/22b/25D/8A///2D//4H//53//7b//9v///8x7rNPAAAACXBIWXMAAAsSAAALEgHS3X78AAAdAElEQVR4nO2djZ/juF3GQ+cYKG9lygClLW+ZpbdwwPASluE4roUSKJ3dYzl22k33ZSBAYI/p7TIZMi2J/3f0Zkm2JVtSLNuxnuez3kni/CTZ/kaPnNj6TTIIctek7wZAByXwAvkIvEA+Ai+Qj8AL5CPwAvkIvEA+Ai+Qj8AL5CPwAvkIvEA+Ai+Qj8AL5CPwAvkIvEA+Ai+Qj8AL5CPwAvkIvEA+Ai+Qj8AL5CPwAvkIvEA+Ai+Qj8DLAWp9mm0e3vRSdTxedpfH19l2Njkxbth2RtYaHh+0VhOiLrZlMZnM49diUlxeGDNGjZGXBcVlct53M6IqLi9rvvdWYjfuLiesuyG9zu/Pjp9Ojq4Kjxld64nAbDs7uZGv8DLIZ2ozpa8e/fOMHhoaz2hbT05lLSTmBfuUywcymHcA9KUF/1utSKuRlU3fR5pcDqQrRVOuyNtZU2g5YtvLTcnfwvcLbSwpKN+qc72ialPlK/mDYhM7VlReXl+yfcQ/d6cMF7pT+F/T4+NrsuNKh5G9Ij+7Rl5e00NQrEUVTQ6C/ODnB2E9MfAiq+Y1Um2mJV7yQL6S85If683Zs8uJYKHUFIUD44XBrLbqVKuo0lT1Sv6g2MSOFZMX8bnYTNmH7+iK7uBscXS1JjuG7Pg5fU1/THfEqnIY2SsslD6TH2r5aSa8vGAgiVpIvef08zqXD2QwOQhz0R+dK78sVCQfsLI303NeUTmQrxRNyUQnd/wxP/rVpuRv4fvlS9N5tjn7Hbox4o2yompTC1suG73qZpxUVeT+hX4umFmw7eefkfmK7UW+T/THJOLl9Muz4mHkr/DP9YQyNyn1/vSzyzpoUQs/nKRc+UAGaweh2r/IqvkDVvZ6UuIlD6QrZVNEE5hF8M9AuSmylWy/nHxymq1OPhE2ysrOK6o2Vb4iHxSb2LHijl/YB8iHl4+J0xQPI3+lgRe9Fhde8jOZakXyASubv1/jRT8FypuSM7SZci+aV5uiY0Z4+S/ySTpf6LzkFTnyojWxY0U+n17o3fOaWXqdHxF73hZ5Ea+wzpjK6EcvpyYTKPoRkzzspCklP5JViwdyE4q8iEC9KSvmhnRMIfqXalPyt/BCT96cfXp2tdD8SFZUbWphy8WO1ZrYtSLzwvZIPqrLR338b/Ux2RH0BX7QWIh8RZTBd2iFl+uFVot1vHvy2WwiDkIOZbUiVWN+0kL05UogrThvihwDy9FrpSn6MJnw8t+X3zi5WagIWdFptalyy+UDvYmdKzIvrIMpnDXSo0y6Z3IO/THbgdpjsiP4PtIPo9hrbG+RWDMv1fNpPjZ8IU5KFjmb5BnjS453yxVpNRZ4KQXSimVTSOnnzG7z7aw0Rb2F8XJD+5uFOp/WeKk0VW65fKA3sXP19XuAw/d1u8vTkJLld4T2LwsdK9rOzvdoh0cL9q6oO4EX8OKjAfMSKH9eoqn/FrQu/D4N+Qi8QD4CL5CPwAvkI/AC+Qi8QD4CL5CPwAvkI/AC+Qi8QD4CL5CPwAvkI/AC+Qi8QD4CL5CPwAvkI/AC+Qi8QD4CL5CPwAvkoxBeJtBBqHVYsv36l8H2TT/aW/dG3Rl1q/ROqu9dkEU6PHvxsgyPjRpqxWAZzssynJdedtMSvDiHgpdh8tJaK1qWKxU+vMCP9i4UvIAXr1j4EfzIJxa8gJeOYqPKlQofXuBHexcKXtLkZXtxLad+otpM5/nMynJuEmMs/Cg9P7phvFBkss0H7KXd5Txb0Km0WUqD7cVT21z14CVBXq4ZL4wNBg37s3t8lT+l/y+KkwPLHyjI1iwHuRAynBeCQu1yd6eW21u1vH0rls+Xy8/F8vy5WvreBxH7l9nRsyfXmcyRQjqX9TnLmpJJakzzj49i/GIeqZgHLVpP8lbpc6XnUn3vgizqeJflQFhLIuTEoJnsdIyxY/AjV16W4byMyo/2iQUv4KWj2KiCH1HF5IVNXKxm8yw+La2M26A2BF6ooo5f6Jcsq5yJ4tPSSi0WfpSeH+Wn0Jk2tC0+La3UYsFLerzwP6z3UF1I8WlpZTl2eIIfUcXhhX2vIhMe8FPq4tPSysgNakPghWp450fwo1T9KCwWvKTHS554rmA4xaeller3oxgNakM+fmRGx/zL4jujEvSj7aOr9aka0hafllZGblAbAi9Ucc+n84saqk9LK7XYMfiRKy/LcF7G50e7x1fk3+aBQKL4tLRSiwUv6fHC/xAa1iL3YPVpaWU5dniqt50wXuBHexcKXsCLVyz8KFU/CosFL+nxcp3labVVQm39aWllITZGg9pQve2E8QI/UoWuiqPZ4tOVaagbr0FtCLxQRfUjmZrd9LS0UsbCj5L0o1yLouUUny4MfgRe0uNF/KW3BGi3pRWfllaO9fejRnSMd6a90356TMSPVgUcSk9LK2M3qA2BF6rhnR+NzI9qeVmG8zJGPwqKBS/gpaPYqHKlwocX+NHehYIX8OIVCz+CH/nEghfw0lFsVLlS4cML/GjvQsELePGKhR/Bj3xiwQt46Sg2qlypKJFhNiHzL4vfUfqi0hek+t4F2YD8aFS/N4KXzgodhR+58rIM5wV+JGLBC3jpKDaq4EdU4MVV4IVqeLzAj+BHPrHgBbx0FBtV8CMq8OIq8EI1PF7gR0n6UdL5ssCLlwQvYfmyYjSoDfn4kVlmisxAGX+F7HsXZHHz8YXly4rRoDYEXqji8RKaL2sMfuTKyzKcl7H5UdL5ssCLl5I/n3blBX60d6HgJVlewvJlwY8S9aOE82WBFy+J+eDD8mXFaFAbcqXChxf4kV5ouvmywEtAoYH5suBHifpRYCx4AS8dxUaVKxU+vNj9yIhO37sgizx+CcqXRehfDnIhPcl+y/2S9Cf1y91ddbm9VUvf+2CA+bLgR079y/j8CPmywIubxPd1YfmyYjSoDblS4cMLxi96ociXBV6iFwo/StWPAmPBS6q87C4nJ589ugqKHZ5cqfDhBX4kC5VTvh99L8sSzpcFXhwLXU0mX988vMlPmZ3zZcGPEvWj3eVvkx7kt/IbkBLNlwVemqVfX/ezvvmyYjSoDblS4cOLkzWlcj0D8mWBF49Cid/8cca+l8vEU7d8WQn7kQ8vY/Mj5MsCL66Shdbcl9YYOzS5UuHDy+j9KHeX7WyiznsshYpLLqtdSJsN6k7ghcrv8Kylu8xN166EFVqKhR+Nxo8WR58+yGdbyAzXIuQCL6nxMilKvi4goZMubO2/DJnvb3QT/OgQ/WjCNrC6UvCyPnHgxXoLY0iD+hd4oQrjxal/sd7CWN8g+NEh+lE9L27jF9stjLVKmRfjj0YHcf9RAy/UahrPj6y3MNYqZT/y4aUnBfBCF5fvX1ptUP8CL1SevOxVaH2Mdr9aqOBHLW2rPTImL+x8uqYbMseCl0R5EefTnsDAjw7Sj1j79+Ml8Hw6sM7oAi9UEXkJ7F/gR4foRy3wgvELeHETzqcdeYEf1RUaPTaqwAtVNF42D2/Cfp+GHyXpR9uL1xjvNqFDeTGSoWdFei7V2bbaI+Px8ugrk68vJpP3/oifTzvnywqsM7oCqGjk5T6cl54UjZfdX3xt8evH19m//8y/0peQLwu81Ba6/fMP2c9Bv+SbLwt+lKQf0Q6FCvmywEuTWNx2RoFZeefLCqwzugKoaORlPH7ETur2/P0I9x+Bl30KdYuFHx2iH7XBC79LWp4HJZ8vC7xYJH+fJoPdf/s58X2da76swDqjK4CKRl7gR1qhZFBLzoZ+/NXvZvnTLEs6XxZ4qS90dUp4+Y/3ZL4Jt3xZ8KNE/ejHX0G+LBMkmpb3ljvT3r1V+qFUZ9tqjxze+dEesVEV0Is08nIfzktPAi+uAi9UMXn5F2Y4P+mfLytU8KOWttUeGXP88mt/9z/vXcvxLvJljZkXNl7fk5evfpf/4y+65ssKrDO6XKnw4WU8ftQCL/83Zf7yE4IX5MsCL/WFhuXLgh8l6keBseAFvHQUG1WuVPjwAj+qKzR6bFSBF6povGA+eAde4Ec8mv5Hv5A7fiGHtMiX9aNqp7K8s9yZpvNyEL83tuBH24vvE2T+QH3F4pYvK7DO6HKlwoeXu3BeepIXL2rWus207rpcef0L+bfIv3/hQr6sdHhRWQPo3Ls1N7parvd2y5dFestl98uy+T3EeYzL0vJ6ZblfkvEKX4gVyeX2Vi3v3onl7XL5VizPn6ulq221Lj68qFl32XzNDfeElFJiIV9WAuOXYv4ANau3Q/8SfH4UvDGRBT+i8ulftKwBmH8XvBReZo0urVT9y+bsKlvbB7z4PcCRl/H4kYkXNX5xyk8SJvAyGl5U1gCn/iUgeWMGPxqRH4lRC+1i1pPJkbV7AS/gJaDQwPvt4Udj8SNn7dW/jJeXKjr2+Q6NHVBn22qPHB4vgXVGVwAVjbzch/PSkyLy0n1sVIEXqpi8YP7dJl7gRzya/e+XHzaB+9XAi0X6+AX5bGp4GY8fsTO5vefzyJB/Gry4FhqYHxZ+dIh+1Eb/EhYLXsBLR7FRFUBFIy/wI73Q8pQd+zSof4EXqpjjF9uUHfWx8KNE/cg6ZUd9bBK8CBTsvzdq8x0exP1qLfBinbLDIXaACqCikZe7cF56UjxeNtPJL/8DGb/8hrZCwlPInuXSoP4FXqii8cISZJGxrshnU/wyppg9qxgLP0rSj7YXry5enGfZ//4Kv79xOzu+lv1LMXsWj0nq9yPwUojOWBeynhy/mv3Cb+ZdyHZ28ib3o0L2rErsIBVARSMv4/Ej1tK9xi80X9b24vv61y+bqTF7lkuD+hd4oYrHC67fbeZlPH7UAi+BseAlVV5K19c55ssKrDO6Aqho5AV+pBVaur4O+bLAS22hpevrXPNlwY9S9aPS9XXJ58uq/iA9nvkO2zs/8s2XFVhndAX0Io283Ifz0pPij19q5onxaFD/Ai9U3Y1fXGPhR4n60e7vmeEcfU+8inxZ4MUSzf7f/tmfksP/8/mQ1jVfVmCd0eVKhQ8v8COt0NL1dciXNWZeWPtavb7ONV8W/OgQ/agFXsQps8z3iXxZ4MUSzf7H/C+NvIzcj9Ssu7tLzF8HXrSXTbyo/AHs+rjG/AGYj6yJl3H7kZp/twEFfj2m+D6Ff/+CfFm20MZeR6mzbbVH1vNiyx+wefhJox+JlFg5Ws75sny3oSuFU1GvQF56kk//omb13kznpntByoWWUmKlni8rNV70/sVlPvj1hIx3SpbTnC8LfnS4flR8URu/fOTAy/bRX5Eu5NvqKznnfFmhAi8tbas90u/86Fw7P2ryI+I3X8syeRrlnC/LsemdK5yKeo3Dj9j84+bvX2gXQx415G9EvizwsmehbrHwo0P0I/BSFniJzEvg/Y2BdUZXOBX1gh+p82nfyeDtDepf4IUqrh+tbN/i1sTCj0q8qB+VOttWe2Ts8cvKdt5sjQUvifKC8YuTAnnpScM7P9ojNqrAC9XweIEfwY98YsFLorxQLZxHu/rvjctBLuTwRlnu7w3L3XJ5J5Z379TS9z6w8vIdqv15WfmfTwfWGV3hvUi9xjF+aYcXesWvbyz86BD9qAVe6PjF/wte8JIqL93HRlU4FfWCH4EX8NJGoW6xSfiRoMKe/8g4q11n22qPBC+uoeAlNi+7y8nJZ/arwmtjh6cAKhp5sZtQIy89KSIvu8vzzcObmttmfRrUv8ALVczz6Ytrwou4v5H+oSfYgp6afFnwo0T9iPcvYn7MfDKpzQd8VeL5ssBLIZr/YXeNiC6EdzbapJnWfFmBdUZXABWNvMCPbIVuZ0fPnlzLHiX1fFmj4+VPqFo9nya9zWm2zq9usOfLgh8doh+1wYvuR+6x4CVRXjAffCMv8COt0PJ88MiXBV7qCi31L675spLwI3NoE0Wdbas9srvxC/JlgReLzHGO+bIC64yucCqc5cNLT+qOF+TLAi+1heJ+kkbBj3h0/qBmzjJrLHgBL0yO+bIC64yucCqcNTY/UvkD6m8VMfKCfFlj5uVXqUortfwB9RN1GMcvrvmy4EeH6EcmXtT8u6TneP9Dh/5FF/JljZ8XW/4AcrifufhRQY75stxb363CqXDWyPxI5Q/IVudO4xd62YLnHdTgZTS8FPIHOPFCCDNYTn2DUvOjJki0nx4721Z7ZNj4hZ8MW3sOxcsp8pWny4uWP8DlfLpwfoT54G0K5KUn+fCi5Q9w/P5FE/JlpcfLnoW65cuCH43Fj5xV83sj8mWBl2o0+78y0nXLlxVYZ3SFU1GvcfjRF6na5AX5ssBLfaEFXpBP2BY6Dj9qgxc+fvG9nwS8JMoLl/f3dYF1Rlc4FfWCH2H+OvASUmj5Ejq32CT8SFCxNMNS5OUg7odtY/xiu4SuPha8pMqL7RI6h9gBKoCKRl7sauSlJ0XkxXoJXUiD+hd4oYo5frFdQlcfCz9K1I8CY8ELeOkoNqoCqGjkBX6kFep3P2xavzeCl2qhlBfv9Efwo8P0o5+m2t+PFvi+Drw0SsWtkX+6jpfx+FELvATmVwusM7rAC1VkXvD7Ua3Gcz1DS34UEAtewEtHsVEVTkW9AnnpScPzo8A6owu8UMXsX9YBw134Ucp+tFK/Nm6mk3P5bcx2Zr/3Gryky4uahoplyCKw8BnKthdPcT+JEPzINH6hl03RjEdqXu9FcWQjfz8i9C8HuZDuIMpyf29Y7pbLO7Hc3qql731g5eWnqFo8P8pvz8/7FzFnM+4/Gokftc0LgYMCs1K9jS0WvKTKy5qMUVZHyD9dr3GMX1rgRUxdhut3wYtToXzIstZmeHbKl5WEHwkqljYybt8q/VCqs221R8b0I3aCJEe0yJcFXiwyxrnmywqsM7oCqGjkxeo8zbz0pJjjFwaDGr8gX1ZqvKh8E5tp3bW58vzo+NVM5eNzzJcFPxqLH6l8E/TUZ3NmPVOWcb43w2bgZUS8qPma15SahbWDwfUMjryMzY+s+SayTHvkWCjyZY2Yly9QlVZq+SbyE2KPQl3zZcGPDtGPTLzo/UvNFSyW+YKQLys1XrR8WZtp3Z2LxvmCXPNl+W1BdwqgopGXcfuRyjdRj4tlviDky0qMF5VvgjtNw/lR4HxBCfuRujPt3Rj8yFmYLyg5XvY6t8X9R4683Ifz0pOiHB7j9ZjIlwVePAp1zpcFPzpAP9pPtFBDF4J8WeDFKFaouQtpzpcVo0FtKICKRl7gR4VCS10I8mWBl8ZC8y7EOV8W/ChNP8oKXQjyZYEXq/Lxi//smBi/pOpHNV1I9w1qQ63yYkan6VelvndB1uH3L86xSfiRFhrIy+j8KDQWvICXjmKjKpyKesGPwAt46axQ+BH8yCsWvICXjmKjKpyKesGPwAt4iV6oPt9hqOBHLW2rPXIwvMhY8AJeOoqNqnAq6gU/Ai+R0Ol7F2RD5CU1PwrkBX4kYsELeOkoNqrCqXAW/Kjb2KgCL1TD4wV+BD/yiQUv4KWsunxZ7TalPYVT4Sz4kUXIlwVefAptyJcVKvhRS9tqj+yPF+TLAi9CjryExfalcCqcBT/qNjaqOuDFjA54qY1N2I98eEnKj7LU82WBF10OhdrzZbXfnHYUTkWI4EdFJZ4vC7z4FmrNlwU/cuIlMT9KPF8WeNGF8+m9BT/qIDaqwAtVf+MXW74s0lsuu1+Wze8h9mFclpbX91rul8t7sdzdqaWrbbUuvY1f0s6X1RiK8UtR9nxZMRrUhsKpCBH8qKjE82WZyTBCgvvVmKz5slLzo0BeEvMjeyx4AS8dxUZVOBX1gh+BF/DSbqHJzwevhcKPHApNPV8WeNHlVKgtX1bbjWlL4VTUC37kXmiy+bLAi3ehtnxZ8CP4UUWp58sCL7r2Oj+K0aA2FE5FveBH+P4lEjp974JsiLyk5keBvCTlR3Wx4AW8dBQbVeFUOAt+1G1sVIEXquHxAj+CH/nEghfw0lFsVIVT4Sz4UbexUQVeqIbHC/wIfuQSk+rvjeAFfhQo+FG3sVHVLS/4vdE1Fn7kxAv8SMSCF/DSUWxUhVPhLPhRt7FRBV6ohscL/Ah+5BMLXsBLR7FRFU6Fs+BHNm2mk/OF6XJv8AJeqtpdztm9apuHN5VY+BH8qCw6D9n6vDC/N34/Ai9W0f6FytS/RGhPKwqnwlnwI5u2MwrMCuMXB3SU+t4FGb5/cQ+1HtrY86maeUnKj+piwQt4MciaL6v11rSkcCpCBD8qCvmywItPofZ8WfAjJ15S8yPkywIvufbKlxWjQW0onIoQwY86iI0q8EI1PF7gR068JOZHNfmyJsHqJ7Qf9bKtJLInXqz5sgagifmx5WWXxxHePia5nU+b82UNQOClY7l8X2fLlzUAgZeO5bJdtnxZAxB46VgHvl3gpWMd+HaBl4514NsFXjpW43bVzAcPpafmz4E9XxaUnpz6TUu+LCg9OfusIV8WlJ6ceCnly4LSldP4BaxAQjg/gnw01u8JoDgCL5CPwAvko8PmxXiRxdoy1lqZB2H86sHqkH4zNRYjqqy7vEOsy2cqGJUOmpe16YjSo2W8GHBhP3zrk8rkE3SagVX1ZVGlseZSq1ZjPK88ZF4WR59aPuWmT//u8ZWtoO2j6io6f0n1dVGlvWa1bvP+h+BlYLK5gql/YbdRmY+g6e1mXtz9aPf4GfxoaDIftc30yNCVbM6uLH2MCQvuR4ZyXHlZnWP8MjjZjpqRACrjGMYwesnYePcPDXg58kK6J/AyOFmPmm1sa3x9Yfvt3XRPhCMv/KxrfD/qj48X2luY+hf6+u6J4SjbTco4rsH59OHKeNTIR9s0frG+bjGv9WRi8inwAkHOAi+Qj8AL5CPwAvkIvEA+Ai+Qj8AL5CPwAvkIvEA+Ai+Qj8AL5CPwAvkIvEA+Ai+Qj8AL5CPwAvkIvEA+Ai+Qj8AL5CPwAvlomLxspvTK/BFMmUdvqjz8rdA0UF7Ofu8m2/7lIFNceOkH1nu2D1QD5eXBN6+yzbfofYJTetPz5sH1dnZKP61HLFHK6vh6M6U3g9EuiL+F3R5NXla3e9CFvEo/3uIPuwlp+ygvgpcnAtV7ZDWkSlr2acar2F2y4rezkzeiCaISvp7dq8QfiBfJez/6hN3DwsveXjylz9TGHGDPM1ReXsyz//yU7NhHbP+Sf4tzdkPPmh6s7YwcrLP36TE+zt+i3skL4IeSRNH71Mgffu+Z5IVG8vI+44H5WzNVDXmFrNg9vtrKt5D/V6eZiNd4YW+TD+SLFGpRP615dnKzPhYbo9p0UBoqLy8/2D15yY/99oLs4pdnV+rYrP6GgvGUHNbflW8x8kJvaCUr6Dp+b6vkhRfBEmsL3vhbs0xWI6oUt7PR9eS1B6/42/N41ZXksaL/yvLW0PpFM2bzjNFES1ZtOigNlZfX//jZX7PdvmAuw2ZcoFNs0HWvPnpDD4VEir0l52XKZu1gf3gPQPsHajlH+vHkRbDyNNBEH8Gr4VVO+U3QCz5sXfNi8vhpPmNV/jbxgDdCFZo3gyK1mPOSVZsOSkPl5foH/3TOuv05P5iv+AO27ik/FK+fvPxAvUU77OpP/sFWn2N2U6wsorZ/EVUy3njlK+JSry/nmRZv9SPaF+n1i26OraUlH2DfQjVYXtZsyMn2/Bl9tObjDXIYpic3fM3qG3P1Fu4XJV608YuctIP2L7wIXt6ri8Jb+fiFHW0+1iBPVRUcrI1sgsYLu1taez8tgQ1StPHLKf3DN6bQpsPRYHkRx4P0B7/4ITsAC7rDaecwnefrH97It/ztJdn3mh9Vzo9k1894medrj56JQMP5EanyzZTddS+q4FFkLCyboJ0fndzIB9KPiudn20ffFOdHcmP62sHBGiYv45R1FqMDEnjpTuAFSk3gBfIReIF8BF4gH4EXyEfgBfIReIF8BF4gH4EXyEfgBfIReIF8BF4gH4EXyEfgBfIReIF8BF4gH/0/dwtB6p8sdlA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43" name="Picture 19"/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05" t="4092" r="-11505" b="2740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0485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9"/>
          </p:nvPr>
        </p:nvSpPr>
        <p:spPr>
          <a:xfrm>
            <a:off x="4572000" y="4443958"/>
            <a:ext cx="4464496" cy="341292"/>
          </a:xfrm>
        </p:spPr>
        <p:txBody>
          <a:bodyPr>
            <a:normAutofit/>
          </a:bodyPr>
          <a:lstStyle/>
          <a:p>
            <a:r>
              <a:rPr lang="en-US" dirty="0" smtClean="0"/>
              <a:t>GLM models </a:t>
            </a:r>
            <a:r>
              <a:rPr lang="en-US" smtClean="0"/>
              <a:t>map (min = 0.9)</a:t>
            </a:r>
          </a:p>
        </p:txBody>
      </p:sp>
      <p:sp>
        <p:nvSpPr>
          <p:cNvPr id="12" name="Заголовок 1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21"/>
          </p:nvPr>
        </p:nvSpPr>
        <p:spPr>
          <a:xfrm>
            <a:off x="107504" y="4443957"/>
            <a:ext cx="4392488" cy="360041"/>
          </a:xfrm>
        </p:spPr>
        <p:txBody>
          <a:bodyPr>
            <a:normAutofit/>
          </a:bodyPr>
          <a:lstStyle/>
          <a:p>
            <a:r>
              <a:rPr lang="en-US" dirty="0"/>
              <a:t>GLM</a:t>
            </a:r>
            <a:r>
              <a:rPr lang="en-US" dirty="0" smtClean="0"/>
              <a:t> </a:t>
            </a:r>
            <a:r>
              <a:rPr lang="en-US" dirty="0"/>
              <a:t>models </a:t>
            </a:r>
            <a:r>
              <a:rPr lang="en-US" dirty="0" smtClean="0"/>
              <a:t>map (min = 0.7)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68 hours :  31 * 16368 = 507408 subsets</a:t>
            </a:r>
            <a:endParaRPr lang="ru-RU" dirty="0"/>
          </a:p>
          <a:p>
            <a:endParaRPr lang="ru-RU" dirty="0"/>
          </a:p>
        </p:txBody>
      </p:sp>
      <p:sp>
        <p:nvSpPr>
          <p:cNvPr id="9" name="AutoShape 8" descr="data:image/png;base64,iVBORw0KGgoAAAANSUhEUgAAAi8AAAH0CAMAAADCGz0HAAABelBMVEUAAAAAACgAADMAADoAAEkAAFgAAGYAAHAAAK0AAOsADVEAFwAAF2YAISAAMlEAOjoAOmYAOpAAZmYAZoEAZrYNAFgXACggAP8oAAAoABcoACgogf8okNsqOgAqkNsxOpAxUTIyUTE6AAA6ADo6AGY6OgA6Ojo6OmY6OpA6ZmY6ZpA6ZrY6kJA6kJ06kLY6kNtJAGZJtv9QAP9RMgBmAABmADFmADpmAFhmAGZmFwBmOgBmOjpmOpBmWABmZgBmZjpmZmZmZrZmkJBmnJBmtttmtv9m2/98IQB/AP+BZgCB//+QOgCQOjqQOmaQZgCQZpCQkDqQkGaQtpCQ27aQ29uQ2/+c//+dkDqvGea2ZgC2Zjq2tma225C2/7a2/9u2//+8UQ28///T09PbeyDbfCHbkCjbkDrbkGbbtmbb25Db/7bb/9vb///fOMf/V6j/dYr/lGv/nDr/sk3/tmb/0S7/22b/25D/8A///2D//4H//53//7b//9v///8x7rNPAAAACXBIWXMAAAsSAAALEgHS3X78AAAdeklEQVR4nO2djZ/jNl7GQ6fMcbzPMcBxd7xly91C4QZKWIZSesdL4LjZlqV07prbl4EAgZZpWZqS2SPj/x29WZZtyZYUyXKs5/lsdhI7P0m2v9EjJ7Z+swKC7DVL3QDoqAReIBeBF8hF4AVyEXiBXAReIBeBF8hF4AVyEXiBXAReIBeBF8hF4AVyEXiBXAReIBeBF8hF4AVyEXiBXAReIBeBF8hF4AVyEXiBXAReIBeBF8hF4AVyEXg5Qm3Pi93D2yRVx+Pl/ur0ptgvZmfaDdsvyFrN86PWZkY0xLasZrNl/Fp0issLY0arKfKyorjMLlI3I6ri8rLle28jduP91Yx1N6TX+f3F6ZPZyXXtOaNrOxOY7Rdnt3IJL4N8pnZzuvTknxb00NB4Rtt2di5rITFP2adcPpHBvAOgi1b8b7sipUZWNn0faXIzkK4UTbkmb2dNoeWIbW82pXwL3y+0saSgcqsu1IraTZVLyif1Jg6sqLy8uGL7iH/uzhkudKfwv7rnpzdkxzUOI1siP7taXl7QQ1CvpSqaHAT5wS8Pwnam4UVWzWuk2s0bvJSBfCXnpTzWuwcfXs0EC42mVDgwXhjM1VadKxW1mlotKZ/UmziwYvIiPhe7OfvwnVzTHVysTq63ZMeQHb+ky9TndEdsWoeRLWGh9JX8UMtPM+HlKQNJ1ELqvaCf16V8IoPJQViK/uii8staRfIJK3s3v+AVNQP5StGUQnRyp+/yo99uSvkWvl9+Yb4sdg9+h26MeKOsqN3U2pbLRm+GGSe1Fbl/oZ8LZhZs+/lnZLlhe5HvE/U5iXg2/8qifhj5Ev65nlHmZo3en352WQctauGHk5Qrn8hg5SC0+xdZNX/Cyt7OGryUgXSlbIpoArMI/hloNkW2ku2Xs/fPi83Z+8JGWdllRe2myiXySb2JAyvu+IV9gFx4eZc4Tf0w8iU9vKi12PBSnsm0K5JPWNn8/Qov6ilQ2ZSSod2ce9Gy3RQVM8LLf5JP0sVK5aWsyJIXpYkDK/L59ErtnrfM0rv8iNjzvs6LWMI6YyqtHz2b60yg7kdM8rCTpjT8SFYtnshNqPMiAtWmbJgb0jGF6F/aTSnfwgs9+/jBBw+uV4ofyYraTa1tudixShOHVmRe2B4pR3XlqI//bT8nO4Iu4AeNhcglogy+Q1u83KyUWozj3bNPFjNxEEoo2xVVNZYnLURfaQXSisumyDGwHL22mqIOkwkv/3X1zbPbVRUhKzpvN1VuuXyiNnFwReaFdTC1s0Z6lEn3TM6h32U7UHlOdgTfR+phFHuN7S0Sq+elfT7Nx4ZPxUnJqmSTvGJ8yfFusyKlxhovjUBasWwKKf2C2W25na2mVG9hvNzS/mZVnU8rvLSaKrdcPlGbOLhS/R5g8X3d/dW5T8nyO0Lzl4WWFe0XFwe0w6EFB1c0nMALeHHRiHnxlDsv0ZS+BcGF36chF4EXyEXgBXIReIFcBF4gF4EXyEXgBXIReIFcBF4gF4EXyEXgBXIReIFcBF4gF4EXyEXgBXIReIFcBF4gF4EXyEXgBXIReIFc5MPLDDoKBYelOKx/GW3f9Opg3VX6opJ+6X9X+lQq9S4oIh2eg3hZ+8dGDTVisPbnZe3PS5LdtAYv1qHgZZy8BGtFYNlS4cIL/OjgQsELeHGKhR/Bj1xiwQt4GSg2qmypcOEFfnRwoeAlT172lzdy6ieq3XxZzqws5ybRxsKP8vOjW8YLRabYvckW3V8tixWdSpulNNhfPjHNVQ9eMuTlhvHC2GDQsD/3j6/Ll/T/VX1yYPkDBdma9SgfhAyvx92deHy+Xn+uebx8WT0++kg83lqv3xKP116rHqn3QcT+ZXHy4Xs3hcyRQjqX7QXLmlJIanTzj09t/KJ0H59r9bLSR5XeqvSaVOpdUEQd77IcCFtJhJwYtJCdjjZ2Yn7Uycvan5dJ+dEhseAFvAwUG1XdtuPHC/xILZRNXFzN5ll/2VgZt0EhBF6ooo5f6Jcsm5KJ+svGSiUWfpSfH5Wn0IUytK2/bKxUYsFLfrzwP6z3qLqQ+svGymbs+NRtO368wI94oex7FZnwgJ9S1182VkZuUAiBF6rxnR/Bj3L1I79Y8JIfL2XiuZrh1F82Vla/H8VoUAh1244NL19opeCj/Mj4vUpfkkq9C4qofrR/dL09r4a09ZeNlZEbFELghSru+XR5UUP7ZWOlEjtdP2qzsvbnZXp+dP/4mvzbvSGQqL9srFRiwUt+vPA/hIatyD3YftlY2Ywdn7ptx48X+NHBhYIX8OIUCz/K1Y/8YsFLfrzcFGVa7SqhtvqysbIWG6NBIdRtO368wI+qQjf10Wz95UY31I3XoBACL1RR/UimZte9bKyUsfCjLP2o1KpuOfWXK40fgZf8eBF/6S0Bym1p9ZeNlRn8fqT/6VFvTdpfIVPvgiLy+EW9hbH+srEydoNCCLxQje/8aLp+1OZl7c/LFP3IKxa8gJeBYqOq23b8eIEfHVwoeAEvTrHwI/iRSyx4AS8DxUZVt+348QI/OrhQ8AJenGLhR/Ajl1jwAl4Gio2qbtuxkd6PFCm/Nyq3rn1ZKvUuKEbkR1P9vRG8xC10an7Uycvanxf4kYgFL+BloNiosqXChRf40cGFghfw4hQLP4IfucSCF/AyUGxU2VLhwgv86OBCwQt4cYqFH2XpR8iXBV5sJXjxy5cVo0EhZEuFFS+KHN6behcUcfPx+eXLitGgEAIvVPF48c2XlYUfCa39eZmaHyFfFnixFc6n7RmAH4EX8OJVqF++LPiRFS/T8yPkywIvdhLzwfvly4rRoBCypcKFF/iRWijyZYEXh0I982XBj6x4mZ4fecaCF/AyUGxU2VIRRgol1f1sqXdBEXn84pUvi9C/HuWD9CTDPe7WpO/hjy++qB6p98EI82VN149cQnv7l+n5EfJlgRc7ie/r/PJlxWhQCPlT4aMcxy/IlwVeohcKP7LjZXp+5BkLXnLl5f5qdvbJo2uv2PHJnwofZedHcsr3kx8URcb5ssCLZaGb2ewbu4e35Smzdb4s+JEVL9Pzo/ur3yY9yG+VNyBlmi8LvPRLvb7uZ1zzZcVoUAj5U9GNQ+8bPpVKvQuKyOfTyJcFXqwLJX7zRwX7Xq4QL+3yZWXhRwIFq+sZ9LxMzY+QLwu82EoW2nFfWm/s2ORBRS8vk/ej0l32i1l13mMoVFxy2e5CQjZoOIEXKrfDs5XustRdu+JXaCMWfmTFyzH40erkgzfK2RYKzbUIpcBLbrzM6pLLBSR00oW9+Zch/f2NdoIf2fGSSCZeWKPbKwUv2zMLXoy3MPo0KL3AC5UfL1b9i/EWxu4GwY+seBmZH3XzYjd+Md3C2KmceVEg0c5qN9i2miP9eKFW03t+ZLyFsVM5+5ELL4nkwQt92Hz/ErRB6QVeqBx5OajQ7hjlfjVfwY8Cbas5MiYv7Hy6oxvSx4KXTHkR59OOwMCPjtKPWKMP48XzfNqzzugCL1QRefHsX+BHx+hHAXjB+AW82Ann05a8wI+6Co0eG1XghSoaL7uHt36/T8OPsvSj/eULjHcdeelDZ7BtNUfG4+XRV2ffWM1mr/8hP5+2zpflWWd0eVDRy8udPy+JFI2X+z/7+urXT2+Kf/vpf6GLkC8LvHQWuv/Tt9nPQb/kmi8LfmTFy9T8iHYoVMiXBV76xOL2CwrMxjlflmed0eVBRS8v0/EjNh/Agb8f4f4j8HJIoXax8CMrXkbmRyF44XdJy/Og7PNlgReD5O/TZLD7rz8rvq+zzZflWWd0eVDRywv8SCmUDGrJ2dCPv/b9onxZFFnnywIv3YVuzgkv//66zDdhly8LfmTFy/T86MdfRb4sb14UfSY12LaaI8d3fnRAbFR5UNHLi9mPenlJJPBiK/BCFZOXf2aG85Pu+bJ8BT8KtK3myJjjl1/72/95/UaOd5Eva8q8sPH4gbx87fv8H19omy/Ls87o8qCil5fp+FEAXv5vzvzlJwQvyJcFXroL9cuXBT+y4mV6fuQZC17Ay0CxUeVBRS8vE/ejataX3bzruhbwAl4KddZdeu1cx40i/HpMzAffy8u0/aiatc5mvkP6hdzpUzmkRb4stVPp5eVlpSPipT7/bkWJ5fyYPyShf1B9xWKXL8tjMwaRLRUuvJj9qJeXRHLpX6pZd5kfnfTPp0r+rcrvX7hyzpeVGy9Kr0LGu99+3MdL83pvu3xZpLdcD/9Y97+HOI/2sTYsbz3u1sR/2g/te1+u1y/F47PPqsdQ22p8+I1fylddvDRSYiFfVgbjl/rCatZd2sv0zL/rfX7kuSnRZUuFCy/T9iPx/QvtYradE0fh+5fseGEtxe8BiowYwI/Ai0bgJTIvHskbC/iRLS+JBF5sBV6oYvLid789/MiKF/iRiJ0uL210pjPfIfyoKQ8qenm58+clkcZ3fnRAbFSBF6qYvGD+3T5e4Ec8mv3vlh8W96vlzgvy2fTyMh0/Yu07eD6PAvmnwYttoZ75YeFHx+hHIfoXv1jwAl4Gio0qDyp6eYEfqYU2p+w4pEHpBV6oYo5fTFN2dMfCjzL1I+OUHd2xWfDSG6qg85bUYNtqjozIi3HKDovYEcqfCh/18pJI8XjZzWe//Pdk/PIbygoJTy17lk2D0gu8UEXjhSXIImNdkc+m/mVMPXtWPRZ+ZMXL1Pxof/n88ulFUfzvr/D7G/eL0+rupXr2LB6T1e9H4KUWXbAuZDs7fb74+d8su5D94uzj0o9q2bNasaOUPxU+OjY/Ytf/HTR+ofdY7y9/qH79sptrs2fZNCi9wAtVPF5w/W6/puNHAXjxjAUvufLSuL7OMl+WZ53R5U+FjzL0o8b1dciXBV46C21cX2ebLwt+ZMXLBP2ocX0d8mW1cDD/3vhFperOtcG21RwZ//zINV+WZ53R5UFFLy93/rwkkhMvbvPviiFKxzwxDg1KL/BC5cKLMv8unV+qe/5d7/sD4EdT8aPG/Ls989cV93/HDOfkB2Ip8mVNnhfT/Lt2/cuf/DEJ/blySGubL8t3W2LLg4peXqbtR9X8u8pIxlxo4/o65MuaMi+fUjVWKvN7P7gutuYBr/b6Ott8WfCjY/QjHS/V+EXpabTR/O38lFnm+0S+rMx4qebftepfMP9LLy/T9qP6/Lvm9AHgBbx4FIr5yHp5mbYfWYtfjynOxfn3L8iX5R1aQTTYtpoj4/UvIiVW2ctY58vyrDO6/Kk4UHpeEimiH7VSYuWeLwu8dBe6nS0JFXXL6c+XBT+y4mVyflTsH/0F6UL+uvpKzjpflq/AS6BtNUdGHb98veBf7YmXdvmyPOuMLn8qDtRR+NFHVEHOj5AvC7z4FWoXCz+y4mVkfgRemgIvkXnxvL/Rs87o8qfiQGXjR1vnyeDNDUov8EIV1482pm9xO2LhR0YNtq3myNjjl43pvNkYC14y5QXjl9BKvQuKMZ5PHxAbValheQVetLHwIyte4EciFrxkygvVynq0q/7euB7lgxze5I/U+8DIy/eoDudl434+7VlndPn3IsGUehcU5vFLGF7oHdeusfAjK15G5kcBeKHjF/cveMFLrrwMHxtV/lQEU+pdUMT2o4Fjoyo1LK/AizY2Yz/S339UZUIabFvNkeDFNhS8xObl/mp29on5rvzO2PHJnwprufCSSBF5ub+62D283WL+OvBiVej+8obwIu5vpH/oCbacL9GYLwt+lKkf8f5FTFtWTia1e5OvQr4s8FJF8z/srhHRhfDORpk005gvy7PO6PKnwlpT8yM5ax2f3NL4Xb+m0P3i5MP3bmSPgnxZE+OFzVffml9qqcxo2TGQ1RZKepvzalIqc74s+NEx+pGOl2r+uqLomr5O50fWAi9HzItp/t1Cmyqiimb/Yz54V03Mj9RZMbu6F8N88MiXlRkvav/S+TWctn+xzZeVsR/pdRTz1/WNX1ZdF85pxy/Il5UbL9X8uwX79sQofaGW+bI6G5xQ/lQcqKOYT1XHizL/bufwRV8o8mVlx4tbobifpFfT9iNryTjN70O9seAFvDBZ5svyrDO6/Kk4ULn4UVHnBfmypszLr1IFHb/Y5suCH1nxMjI/CsBLQ8iXBV4M0sdZ5svyrDO6/Kk4ULn4EdXKmFfCsUHpBV6o4vKyPbvVWE53LPzIipdJ+hE5BUK+cvDSJ835EeaD91ZGfqQI+bLAi2Ohdvmy4EdWvEzcj0ohXxZ4aUez/1sjXbt8WZ51Rpc/FQfqKPzoy1QheUG+LPDSXWiNF+QT9g49Cj8KwQsfv7jeTwJeMuWFy/n7Os86o8ufigOVix8NHxtV4IUqJi/NS+jsYrPwI3FX2po82ksb96t9JjXYtpojY45fTJfQdceCl1x5MV1CZxE7QnlQ0cvLnT8viRSRF+MldD4NSi/wQhVz/GK6hK47Fn6UqR95xoIX8DJQbFR5UNHLC/xIKdTtfti8fm8EL+1CKS/O6Y/gR8fpRz9FFeT+AHxfB156VMVtkX+6i5fp+JGWFzn/Lr0g4aRvfkzP/GrOEQMJvFC58KLMv0vnW+6bfxfzv/TKKrSCaLBtNUe68FLNX9fzJT++f8mUF9P8u7uH7/f7kZ/y8CMX6XlJJJf+pZp/dzdfds0ddZAfOb17QIEXKhde1P7ltmvKQxG39Rjuwo8seRmlH9UXKuOXd2x4oVdMyV8bd/PZhfw2Zr8w/goJXibDizL/7srCj5g24iteliGLwMKj9pdPcD+JrY7Wj9T5dxdd4xLN+IX2TTTjUTWv96peghxbE/rXo3yQ7iDJ4+6ueqTeB0ZevkQV8Pdp2r9Qlf2LmLMZ9x/59i8j86PQvBA4KDCbqrcxxYKXXHnZkjHKpuNrmq7Y8cmfigN1FOOXALyIU29cvwterArlQ5bqZybLfFlZ+JEAoHE9g17VL4+Dbas5MqYfsRMkOaJFvizwYpA2zjZflmed0eVBRS8vd/68JFLM8QuDoRq/IF8WeOksdDs7fb6o8vFZ5suCH1nxMkk/cr0ZtgAv+fKC6xl6eYEfdRSKfFkT5uU1qrDnR5b5suBHVryMzI9C8FLvQpAvC7wYpJ0vyDZflmed0eVBRS8v8COl0GYXgnxZ4KWrUM/5guBHDaA+lxpsW82RMccvmC8oH14OOrfF/UeWvJj9qJeXRIpyeLTXYyJfFnhxKNQ6Xxb8yIqXcfnRYaKFaroQ5MsCL1qxQvVdSH++rBgNCiEPKnp5gR/VCm10IciXBV56Cy27EOt8WfAjK14m50dFrQtBvizwYlQ5fnGfHRPjF1teEmnI86N0DQqhoLz4KfUuKAb8/sU6Ngs/8gsdbFvNkeDFNhS8jJOXYK0ILH8qgin1LijG6EfBWhFYqWF5BV60sfAjK17gRyIWvICXgWKjyp+KYEq9C4ox+lGwVgRWalhegZdajDLfoa/gR4G21Rw5Gl5kLHgBLwPFRpU/FcGUehcUI/KjELFRlRqWV+BFGws/suIFfiRiwQt4GSg2qvypCKbUu6AYox8Fa0VgpYblFXjRxsKPrHiBH4lY8AJemurKlxW2KeHkT0Uwpd4FRSo/Qr4sL6XeBUU6XjrzZfkKfhRoW82R6XhBvizwImTJi19sKvlTEUypd0ExxvPpYK0IrNSwvAIv2lj4kRUvWflRkXu+LPCiyqJQc76s8M0JI38qgin1LijS+VHm+bL8lHoXFAnHL8Z8WfAjK14y86PM82WBF1U4n46j1LugGOP5dLBWBFZqWF7lzYsxXxbpLdfDP9b97yH2oX2sDctjPIbaVuMj2fgl73xZfqGDbas5MuH5tCFfVowGhZA/FcGUehcU6fwo83xZvVLmOzyG/EfxCzXmy4IfWfGSmR+ZY8ELeBkoNqr8qfAR/GiA2KgCL1RpeMl+PvjeUPhRTbnnywIvqqwKNeXLCt2YUPKnwkfwI52yzZcFXpwLNeXLgh9Z8ZKXH+WeLwu8qDro/ChGg0LInwofwY8GiI2qYXnRopN6FxRj5AV+ZMVLVn7UFQtewMtAsVHlT8WBgh/Fio0q8EI1Pl7gR1a8wI9ELHgBLwPFRpU/FQcKfhQrNqrAC9X4eIEfWfGSux/h90bwMnRsVPlTcaDgR7FioyoZL5VS74JijLzAj6x4gR+JWPACXgaKjSp/KoIp9S4oxuhHwVoRWKlheQVetLHwIyte4EciFryAl4Fio8qfimBKvQuKZH60m88uVrrLvcFLh1LvgiLd/dNLdq/a7uFtKxZ+ZMVLVn5E5yHbXtTm98bvR+DFKNq/UOn6lwjtCSJ/KoIp9S4oko1f9gsKzAbjFyel3gUFvn+xDzUeRfjRoQIv4MVFB+XLCt6aQPKnIphS74Ii4fy7yJflrtS7oBhjviz4kRUvufkR8mWBl1IH5cuK0aAQ8qcimFLvgmKM59PBWhFYqWF5BV60sfAjK14y86OOfFkzb6UJTaMk20oiE/FizJc1As30zw2LbZ5HePuUZHc+rc+XNQKBl4Fl832dKV/WCAReBpbNdpnyZY1A4GVgHfl2gZeBdeTbBV4G1pFvF3gZWL3b1TEfPJSf+j8H5nxZUH6y6jcN+bKg/GTts5p8WVB+suKlkS8LyldW4xewAgnh/Ahy0VS/J4DiCLxALgIvkIuOmxftRRZbw1hrox+E8asH20P63VxbjKiy6/IOsa6cqWBSOmpetrojSo+W9mLAlfnwbc9ak0/QaQY27cWiSm3NjVZtpnheecy8rE4+MHzKdZ/++8fXpoL2j9qr6Pwl7eWiSnPN1brdt94GLyOTyRV0/Qu7jUp/BHVv1/Ni70f3jz+EH41N+qO2m59oupLdg2tDH6PDgvuRphxbXjYXGL+MTqajpiWASjuG0YxeCjbe/bYGL0teSPcEXkYn41EzjW21y1em395190RY8sLPuqb3o/70eKG9ha5/ocvv39McZbNJacc1OJ8+XmmPGvlo68YvxuUG89rOZjqfAi8QZC3wArkIvEAuAi+Qi8AL5CLwArkIvEAuAi+Qi8AL5CLwArkIvEAuAi+Qi8AL5CLwArkIvEAuAi+Qi8AL5CLwArkIvEAuAi+Qi8bJy25Or8yfwJR59KbK498KRSPl5cHv3Rb7Px9ligsn/ch4z/aRaqS8vPGd62L3XXqf4Jze9Lx742a/OKef1hOWKGVzerOb05vBaBfE38JujyaLq9s96IMspR9v8YfdhLR/VBbByxOB1XtkNaRKWvZ5wau4v2LF7xdnH4smiEr4enavEn8iFpL3vvM+u4eFl72/fEJfVRtzhD3PWHl5uiz+4wOyYx+x/Uv+rS7YDT1berD2C3KwHnyLHuPT8i3VO3kB/FCSKHqfGvnD7z2TvNBIXt4nPLB8a1FVQ5aQFfePr/fyLeT/zXkh4hVe2NvkE7mQQi3qpzUvzm63p2JjqjYdlcbKy7M37997xo/9/pLs4mcPrqtjs/krCsYTclh/V75Fywu9oZWsoOv4va2SF14ES6wteONvLQpZjahS3M5G15Nlbzznby/jq66kjBX9V1G2htYvmrFYFowmWnLVpqPSWHl58Q+f/CXb7SvmMmzGBTrFBl33/J2P6aGQSLG3lLzM2awd7A/vAWj/QC3nRD2evAhWngKa6CN4NbzKOb8JesWHrVteTBk/L2esKt8mnvBGVIWWzaBIrZa85KpNR6Wx8nLzo3+8YN3+kh/M5/wJW/eEH4oX7z17s3qLctirP+UHu/ocs5tiZRGd/YuokvHGK98Ql3pxtSyUeKMf0b5IrV90c2wtLfkI+xaq0fKyZUNOtucf0GdbPt4gh2F+dsvXbL65rN7C/aLBizJ+kZN20P6FF8HLe35Zeysfv7Cjzcca5GVVBQdrJ5ug8MLullbeT0tggxRl/HJO//CNqbXpeDRaXsTxIP3BL77NDsCK7nDaOcyX5fqHt/Itf3NF9r3iR63zI9n1M16W5dqTD0Wg5vyIVPnxnN11L6rgUWQsLJugnB+d3con0o/q52f7R98R50dyY1LtYG+Nk5dpyjiL0REJvAwn8ALlJvACuQi8QC4CL5CLwAvkIvACuQi8QC4CL5CLwAvkIvACuQi8QC4CL5CLwAvkIvACuQi8QC4CL5CL/h+OHIPk+adR5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10" descr="data:image/png;base64,iVBORw0KGgoAAAANSUhEUgAAAi8AAAH0CAMAAADCGz0HAAABelBMVEUAAAAAACgAADMAADoAAEkAAFgAAGYAAHAAAK0AAOsADVEAFwAAF2YAISAAMlEAOjoAOmYAOpAAZmYAZoEAZrYNAFgXACggAP8oAAAoABcoACgogf8okNsqOgAqkNsxOpAxUTIyUTE6AAA6ADo6AGY6OgA6Ojo6OmY6OpA6ZmY6ZpA6ZrY6kJA6kJ06kLY6kNtJAGZJtv9QAP9RMgBmAABmADFmADpmAFhmAGZmFwBmOgBmOjpmOpBmWABmZgBmZjpmZmZmZrZmkJBmnJBmtttmtv9m2/98IQB/AP+BZgCB//+QOgCQOjqQOmaQZgCQZpCQkDqQkGaQtpCQ27aQ29uQ2/+c//+dkDqvGea2ZgC2Zjq2tma225C2/7a2/9u2//+8UQ28///T09PbeyDbfCHbkCjbkDrbkGbbtmbb25Db/7bb/9vb///fOMf/V6j/dYr/lGv/nDr/sk3/tmb/0S7/22b/25D/8A///2D//4H//53//7b//9v///8x7rNPAAAACXBIWXMAAAsSAAALEgHS3X78AAAdeklEQVR4nO2djZ/jNl7GQ6fMcbzPMcBxd7xly91C4QZKWIZSesdL4LjZlqV07prbl4EAgZZpWZqS2SPj/x29WZZtyZYUyXKs5/lsdhI7P0m2v9EjJ7Z+swKC7DVL3QDoqAReIBeBF8hF4AVyEXiBXAReIBeBF8hF4AVyEXiBXAReIBeBF8hF4AVyEXiBXAReIBeBF8hF4AVyEXiBXAReIBeBF8hF4AVyEXiBXAReIBeBF8hF4AVyEXg5Qm3Pi93D2yRVx+Pl/ur0ptgvZmfaDdsvyFrN86PWZkY0xLasZrNl/Fp0issLY0arKfKyorjMLlI3I6ri8rLle28jduP91Yx1N6TX+f3F6ZPZyXXtOaNrOxOY7Rdnt3IJL4N8pnZzuvTknxb00NB4Rtt2di5rITFP2adcPpHBvAOgi1b8b7sipUZWNn0faXIzkK4UTbkmb2dNoeWIbW82pXwL3y+0saSgcqsu1IraTZVLyif1Jg6sqLy8uGL7iH/uzhkudKfwv7rnpzdkxzUOI1siP7taXl7QQ1CvpSqaHAT5wS8Pwnam4UVWzWuk2s0bvJSBfCXnpTzWuwcfXs0EC42mVDgwXhjM1VadKxW1mlotKZ/UmziwYvIiPhe7OfvwnVzTHVysTq63ZMeQHb+ky9TndEdsWoeRLWGh9JX8UMtPM+HlKQNJ1ELqvaCf16V8IoPJQViK/uii8staRfIJK3s3v+AVNQP5StGUQnRyp+/yo99uSvkWvl9+Yb4sdg9+h26MeKOsqN3U2pbLRm+GGSe1Fbl/oZ8LZhZs+/lnZLlhe5HvE/U5iXg2/8qifhj5Ev65nlHmZo3en352WQctauGHk5Qrn8hg5SC0+xdZNX/Cyt7OGryUgXSlbIpoArMI/hloNkW2ku2Xs/fPi83Z+8JGWdllRe2myiXySb2JAyvu+IV9gFx4eZc4Tf0w8iU9vKi12PBSnsm0K5JPWNn8/Qov6ilQ2ZSSod2ce9Gy3RQVM8LLf5JP0sVK5aWsyJIXpYkDK/L59ErtnrfM0rv8iNjzvs6LWMI6YyqtHz2b60yg7kdM8rCTpjT8SFYtnshNqPMiAtWmbJgb0jGF6F/aTSnfwgs9+/jBBw+uV4ofyYraTa1tudixShOHVmRe2B4pR3XlqI//bT8nO4Iu4AeNhcglogy+Q1u83KyUWozj3bNPFjNxEEoo2xVVNZYnLURfaQXSisumyDGwHL22mqIOkwkv/3X1zbPbVRUhKzpvN1VuuXyiNnFwReaFdTC1s0Z6lEn3TM6h32U7UHlOdgTfR+phFHuN7S0Sq+elfT7Nx4ZPxUnJqmSTvGJ8yfFusyKlxhovjUBasWwKKf2C2W25na2mVG9hvNzS/mZVnU8rvLSaKrdcPlGbOLhS/R5g8X3d/dW5T8nyO0Lzl4WWFe0XFwe0w6EFB1c0nMALeHHRiHnxlDsv0ZS+BcGF36chF4EXyEXgBXIReIFcBF4gF4EXyEXgBXIReIFcBF4gF4EXyEXgBXIReIFcBF4gF4EXyEXgBXIReIFcBF4gF4EXyEXgBXIReIFc5MPLDDoKBYelOKx/GW3f9Opg3VX6opJ+6X9X+lQq9S4oIh2eg3hZ+8dGDTVisPbnZe3PS5LdtAYv1qHgZZy8BGtFYNlS4cIL/OjgQsELeHGKhR/Bj1xiwQt4GSg2qmypcOEFfnRwoeAlT172lzdy6ieq3XxZzqws5ybRxsKP8vOjW8YLRabYvckW3V8tixWdSpulNNhfPjHNVQ9eMuTlhvHC2GDQsD/3j6/Ll/T/VX1yYPkDBdma9SgfhAyvx92deHy+Xn+uebx8WT0++kg83lqv3xKP116rHqn3QcT+ZXHy4Xs3hcyRQjqX7QXLmlJIanTzj09t/KJ0H59r9bLSR5XeqvSaVOpdUEQd77IcCFtJhJwYtJCdjjZ2Yn7Uycvan5dJ+dEhseAFvAwUG1XdtuPHC/xILZRNXFzN5ll/2VgZt0EhBF6ooo5f6Jcsm5KJ+svGSiUWfpSfH5Wn0IUytK2/bKxUYsFLfrzwP6z3qLqQ+svGymbs+NRtO368wI94oex7FZnwgJ9S1182VkZuUAiBF6rxnR/Bj3L1I79Y8JIfL2XiuZrh1F82Vla/H8VoUAh1244NL19opeCj/Mj4vUpfkkq9C4qofrR/dL09r4a09ZeNlZEbFELghSru+XR5UUP7ZWOlEjtdP2qzsvbnZXp+dP/4mvzbvSGQqL9srFRiwUt+vPA/hIatyD3YftlY2Ywdn7ptx48X+NHBhYIX8OIUCz/K1Y/8YsFLfrzcFGVa7SqhtvqysbIWG6NBIdRtO368wI+qQjf10Wz95UY31I3XoBACL1RR/UimZte9bKyUsfCjLP2o1KpuOfWXK40fgZf8eBF/6S0Bym1p9ZeNlRn8fqT/6VFvTdpfIVPvgiLy+EW9hbH+srEydoNCCLxQje/8aLp+1OZl7c/LFP3IKxa8gJeBYqOq23b8eIEfHVwoeAEvTrHwI/iRSyx4AS8DxUZVt+348QI/OrhQ8AJenGLhR/Ajl1jwAl4Gio2qbtuxkd6PFCm/Nyq3rn1ZKvUuKEbkR1P9vRG8xC10an7Uycvanxf4kYgFL+BloNiosqXChRf40cGFghfw4hQLP4IfucSCF/AyUGxU2VLhwgv86OBCwQt4cYqFH2XpR8iXBV5sJXjxy5cVo0EhZEuFFS+KHN6behcUcfPx+eXLitGgEAIvVPF48c2XlYUfCa39eZmaHyFfFnixFc6n7RmAH4EX8OJVqF++LPiRFS/T8yPkywIvdhLzwfvly4rRoBCypcKFF/iRWijyZYEXh0I982XBj6x4mZ4fecaCF/AyUGxU2VIRRgol1f1sqXdBEXn84pUvi9C/HuWD9CTDPe7WpO/hjy++qB6p98EI82VN149cQnv7l+n5EfJlgRc7ie/r/PJlxWhQCPlT4aMcxy/IlwVeohcKP7LjZXp+5BkLXnLl5f5qdvbJo2uv2PHJnwofZedHcsr3kx8URcb5ssCLZaGb2ewbu4e35Smzdb4s+JEVL9Pzo/ur3yY9yG+VNyBlmi8LvPRLvb7uZ1zzZcVoUAj5U9GNQ+8bPpVKvQuKyOfTyJcFXqwLJX7zRwX7Xq4QL+3yZWXhRwIFq+sZ9LxMzY+QLwu82EoW2nFfWm/s2ORBRS8vk/ej0l32i1l13mMoVFxy2e5CQjZoOIEXKrfDs5XustRdu+JXaCMWfmTFyzH40erkgzfK2RYKzbUIpcBLbrzM6pLLBSR00oW9+Zch/f2NdoIf2fGSSCZeWKPbKwUv2zMLXoy3MPo0KL3AC5UfL1b9i/EWxu4GwY+seBmZH3XzYjd+Md3C2KmceVEg0c5qN9i2miP9eKFW03t+ZLyFsVM5+5ELL4nkwQt92Hz/ErRB6QVeqBx5OajQ7hjlfjVfwY8Cbas5MiYv7Hy6oxvSx4KXTHkR59OOwMCPjtKPWKMP48XzfNqzzugCL1QRefHsX+BHx+hHAXjB+AW82Ann05a8wI+6Co0eG1XghSoaL7uHt36/T8OPsvSj/eULjHcdeelDZ7BtNUfG4+XRV2ffWM1mr/8hP5+2zpflWWd0eVDRy8udPy+JFI2X+z/7+urXT2+Kf/vpf6GLkC8LvHQWuv/Tt9nPQb/kmi8LfmTFy9T8iHYoVMiXBV76xOL2CwrMxjlflmed0eVBRS8v0/EjNh/Agb8f4f4j8HJIoXax8CMrXkbmRyF44XdJy/Og7PNlgReD5O/TZLD7rz8rvq+zzZflWWd0eVDRywv8SCmUDGrJ2dCPv/b9onxZFFnnywIv3YVuzgkv//66zDdhly8LfmTFy/T86MdfRb4sb14UfSY12LaaI8d3fnRAbFR5UNHLi9mPenlJJPBiK/BCFZOXf2aG85Pu+bJ8BT8KtK3myJjjl1/72/95/UaOd5Eva8q8sPH4gbx87fv8H19omy/Ls87o8qCil5fp+FEAXv5vzvzlJwQvyJcFXroL9cuXBT+y4mV6fuQZC17Ay0CxUeVBRS8vE/ejataX3bzruhbwAl4KddZdeu1cx40i/HpMzAffy8u0/aiatc5mvkP6hdzpUzmkRb4stVPp5eVlpSPipT7/bkWJ5fyYPyShf1B9xWKXL8tjMwaRLRUuvJj9qJeXRHLpX6pZd5kfnfTPp0r+rcrvX7hyzpeVGy9Kr0LGu99+3MdL83pvu3xZpLdcD/9Y97+HOI/2sTYsbz3u1sR/2g/te1+u1y/F47PPqsdQ22p8+I1fylddvDRSYiFfVgbjl/rCatZd2sv0zL/rfX7kuSnRZUuFCy/T9iPx/QvtYradE0fh+5fseGEtxe8BiowYwI/Ai0bgJTIvHskbC/iRLS+JBF5sBV6oYvLid789/MiKF/iRiJ0uL210pjPfIfyoKQ8qenm58+clkcZ3fnRAbFSBF6qYvGD+3T5e4Ec8mv3vlh8W96vlzgvy2fTyMh0/Yu07eD6PAvmnwYttoZ75YeFHx+hHIfoXv1jwAl4Gio0qDyp6eYEfqYU2p+w4pEHpBV6oYo5fTFN2dMfCjzL1I+OUHd2xWfDSG6qg85bUYNtqjozIi3HKDovYEcqfCh/18pJI8XjZzWe//Pdk/PIbygoJTy17lk2D0gu8UEXjhSXIImNdkc+m/mVMPXtWPRZ+ZMXL1Pxof/n88ulFUfzvr/D7G/eL0+rupXr2LB6T1e9H4KUWXbAuZDs7fb74+d8su5D94uzj0o9q2bNasaOUPxU+OjY/Ytf/HTR+ofdY7y9/qH79sptrs2fZNCi9wAtVPF5w/W6/puNHAXjxjAUvufLSuL7OMl+WZ53R5U+FjzL0o8b1dciXBV46C21cX2ebLwt+ZMXLBP2ocX0d8mW1cDD/3vhFperOtcG21RwZ//zINV+WZ53R5UFFLy93/rwkkhMvbvPviiFKxzwxDg1KL/BC5cKLMv8unV+qe/5d7/sD4EdT8aPG/Ls989cV93/HDOfkB2Ip8mVNnhfT/Lt2/cuf/DEJ/blySGubL8t3W2LLg4peXqbtR9X8u8pIxlxo4/o65MuaMi+fUjVWKvN7P7gutuYBr/b6Ott8WfCjY/QjHS/V+EXpabTR/O38lFnm+0S+rMx4qebftepfMP9LLy/T9qP6/Lvm9AHgBbx4FIr5yHp5mbYfWYtfjynOxfn3L8iX5R1aQTTYtpoj4/UvIiVW2ctY58vyrDO6/Kk4UHpeEimiH7VSYuWeLwu8dBe6nS0JFXXL6c+XBT+y4mVyflTsH/0F6UL+uvpKzjpflq/AS6BtNUdGHb98veBf7YmXdvmyPOuMLn8qDtRR+NFHVEHOj5AvC7z4FWoXCz+y4mVkfgRemgIvkXnxvL/Rs87o8qfiQGXjR1vnyeDNDUov8EIV1482pm9xO2LhR0YNtq3myNjjl43pvNkYC14y5QXjl9BKvQuKMZ5PHxAbValheQVetLHwIyte4EciFrxkygvVynq0q/7euB7lgxze5I/U+8DIy/eoDudl434+7VlndPn3IsGUehcU5vFLGF7oHdeusfAjK15G5kcBeKHjF/cveMFLrrwMHxtV/lQEU+pdUMT2o4Fjoyo1LK/AizY2Yz/S339UZUIabFvNkeDFNhS8xObl/mp29on5rvzO2PHJnwprufCSSBF5ub+62D283WL+OvBiVej+8obwIu5vpH/oCbacL9GYLwt+lKkf8f5FTFtWTia1e5OvQr4s8FJF8z/srhHRhfDORpk005gvy7PO6PKnwlpT8yM5ax2f3NL4Xb+m0P3i5MP3bmSPgnxZE+OFzVffml9qqcxo2TGQ1RZKepvzalIqc74s+NEx+pGOl2r+uqLomr5O50fWAi9HzItp/t1Cmyqiimb/Yz54V03Mj9RZMbu6F8N88MiXlRkvav/S+TWctn+xzZeVsR/pdRTz1/WNX1ZdF85pxy/Il5UbL9X8uwX79sQofaGW+bI6G5xQ/lQcqKOYT1XHizL/bufwRV8o8mVlx4tbobifpFfT9iNryTjN70O9seAFvDBZ5svyrDO6/Kk4ULn4UVHnBfmypszLr1IFHb/Y5suCH1nxMjI/CsBLQ8iXBV4M0sdZ5svyrDO6/Kk4ULn4EdXKmFfCsUHpBV6o4vKyPbvVWE53LPzIipdJ+hE5BUK+cvDSJ835EeaD91ZGfqQI+bLAi2Ohdvmy4EdWvEzcj0ohXxZ4aUez/1sjXbt8WZ51Rpc/FQfqKPzoy1QheUG+LPDSXWiNF+QT9g49Cj8KwQsfv7jeTwJeMuWFy/n7Os86o8ufigOVix8NHxtV4IUqJi/NS+jsYrPwI3FX2po82ksb96t9JjXYtpojY45fTJfQdceCl1x5MV1CZxE7QnlQ0cvLnT8viRSRF+MldD4NSi/wQhVz/GK6hK47Fn6UqR95xoIX8DJQbFR5UNHLC/xIKdTtfti8fm8EL+1CKS/O6Y/gR8fpRz9FFeT+AHxfB156VMVtkX+6i5fp+JGWFzn/Lr0g4aRvfkzP/GrOEQMJvFC58KLMv0vnW+6bfxfzv/TKKrSCaLBtNUe68FLNX9fzJT++f8mUF9P8u7uH7/f7kZ/y8CMX6XlJJJf+pZp/dzdfds0ddZAfOb17QIEXKhde1P7ltmvKQxG39Rjuwo8seRmlH9UXKuOXd2x4oVdMyV8bd/PZhfw2Zr8w/goJXibDizL/7srCj5g24iteliGLwMKj9pdPcD+JrY7Wj9T5dxdd4xLN+IX2TTTjUTWv96peghxbE/rXo3yQ7iDJ4+6ueqTeB0ZevkQV8Pdp2r9Qlf2LmLMZ9x/59i8j86PQvBA4KDCbqrcxxYKXXHnZkjHKpuNrmq7Y8cmfigN1FOOXALyIU29cvwterArlQ5bqZybLfFlZ+JEAoHE9g17VL4+Dbas5MqYfsRMkOaJFvizwYpA2zjZflmed0eVBRS8vd/68JFLM8QuDoRq/IF8WeOksdDs7fb6o8vFZ5suCH1nxMkk/cr0ZtgAv+fKC6xl6eYEfdRSKfFkT5uU1qrDnR5b5suBHVryMzI9C8FLvQpAvC7wYpJ0vyDZflmed0eVBRS8v8COl0GYXgnxZ4KWrUM/5guBHDaA+lxpsW82RMccvmC8oH14OOrfF/UeWvJj9qJeXRIpyeLTXYyJfFnhxKNQ6Xxb8yIqXcfnRYaKFaroQ5MsCL1qxQvVdSH++rBgNCiEPKnp5gR/VCm10IciXBV56Cy27EOt8WfAjK14m50dFrQtBvizwYlQ5fnGfHRPjF1teEmnI86N0DQqhoLz4KfUuKAb8/sU6Ngs/8gsdbFvNkeDFNhS8jJOXYK0ILH8qgin1LijG6EfBWhFYqWF5BV60sfAjK17gRyIWvICXgWKjyp+KYEq9C4ox+lGwVgRWalhegZdajDLfoa/gR4G21Rw5Gl5kLHgBLwPFRpU/FcGUehcUI/KjELFRlRqWV+BFGws/suIFfiRiwQt4GSg2qvypCKbUu6AYox8Fa0VgpYblFXjRxsKPrHiBH4lY8AJemurKlxW2KeHkT0Uwpd4FRSo/Qr4sL6XeBUU6XjrzZfkKfhRoW82R6XhBvizwImTJi19sKvlTEUypd0ExxvPpYK0IrNSwvAIv2lj4kRUvWflRkXu+LPCiyqJQc76s8M0JI38qgin1LijS+VHm+bL8lHoXFAnHL8Z8WfAjK14y86PM82WBF1U4n46j1LugGOP5dLBWBFZqWF7lzYsxXxbpLdfDP9b97yH2oX2sDctjPIbaVuMj2fgl73xZfqGDbas5MuH5tCFfVowGhZA/FcGUehcU6fwo83xZvVLmOzyG/EfxCzXmy4IfWfGSmR+ZY8ELeBkoNqr8qfAR/GiA2KgCL1RpeMl+PvjeUPhRTbnnywIvqqwKNeXLCt2YUPKnwkfwI52yzZcFXpwLNeXLgh9Z8ZKXH+WeLwu8qDro/ChGg0LInwofwY8GiI2qYXnRopN6FxRj5AV+ZMVLVn7UFQtewMtAsVHlT8WBgh/Fio0q8EI1Pl7gR1a8wI9ELHgBLwPFRpU/FQcKfhQrNqrAC9X4eIEfWfGSux/h90bwMnRsVPlTcaDgR7FioyoZL5VS74JijLzAj6x4gR+JWPACXgaKjSp/KoIp9S4oxuhHwVoRWKlheQVetLHwIyte4EciFryAl4Fio8qfimBKvQuKZH60m88uVrrLvcFLh1LvgiLd/dNLdq/a7uFtKxZ+ZMVLVn5E5yHbXtTm98bvR+DFKNq/UOn6lwjtCSJ/KoIp9S4oko1f9gsKzAbjFyel3gUFvn+xDzUeRfjRoQIv4MVFB+XLCt6aQPKnIphS74Ii4fy7yJflrtS7oBhjviz4kRUvufkR8mWBl1IH5cuK0aAQ8qcimFLvgmKM59PBWhFYqWF5BV60sfAjK14y86OOfFkzb6UJTaMk20oiE/FizJc1As30zw2LbZ5HePuUZHc+rc+XNQKBl4Fl832dKV/WCAReBpbNdpnyZY1A4GVgHfl2gZeBdeTbBV4G1pFvF3gZWL3b1TEfPJSf+j8H5nxZUH6y6jcN+bKg/GTts5p8WVB+suKlkS8LyldW4xewAgnh/Ahy0VS/J4DiCLxALgIvkIuOmxftRRZbw1hrox+E8asH20P63VxbjKiy6/IOsa6cqWBSOmpetrojSo+W9mLAlfnwbc9ak0/QaQY27cWiSm3NjVZtpnheecy8rE4+MHzKdZ/++8fXpoL2j9qr6Pwl7eWiSnPN1brdt94GLyOTyRV0/Qu7jUp/BHVv1/Ni70f3jz+EH41N+qO2m59oupLdg2tDH6PDgvuRphxbXjYXGL+MTqajpiWASjuG0YxeCjbe/bYGL0teSPcEXkYn41EzjW21y1em395190RY8sLPuqb3o/70eKG9ha5/ocvv39McZbNJacc1OJ8+XmmPGvlo68YvxuUG89rOZjqfAi8QZC3wArkIvEAuAi+Qi8AL5CLwArkIvEAuAi+Qi8AL5CLwArkIvEAuAi+Qi8AL5CLwArkIvEAuAi+Qi8AL5CLwArkIvEAuAi+Qi8bJy25Or8yfwJR59KbK498KRSPl5cHv3Rb7Px9ligsn/ch4z/aRaqS8vPGd62L3XXqf4Jze9Lx742a/OKef1hOWKGVzerOb05vBaBfE38JujyaLq9s96IMspR9v8YfdhLR/VBbByxOB1XtkNaRKWvZ5wau4v2LF7xdnH4smiEr4enavEn8iFpL3vvM+u4eFl72/fEJfVRtzhD3PWHl5uiz+4wOyYx+x/Uv+rS7YDT1berD2C3KwHnyLHuPT8i3VO3kB/FCSKHqfGvnD7z2TvNBIXt4nPLB8a1FVQ5aQFfePr/fyLeT/zXkh4hVe2NvkE7mQQi3qpzUvzm63p2JjqjYdlcbKy7M37997xo/9/pLs4mcPrqtjs/krCsYTclh/V75Fywu9oZWsoOv4va2SF14ES6wteONvLQpZjahS3M5G15Nlbzznby/jq66kjBX9V1G2htYvmrFYFowmWnLVpqPSWHl58Q+f/CXb7SvmMmzGBTrFBl33/J2P6aGQSLG3lLzM2awd7A/vAWj/QC3nRD2evAhWngKa6CN4NbzKOb8JesWHrVteTBk/L2esKt8mnvBGVIWWzaBIrZa85KpNR6Wx8nLzo3+8YN3+kh/M5/wJW/eEH4oX7z17s3qLctirP+UHu/ocs5tiZRGd/YuokvHGK98Ql3pxtSyUeKMf0b5IrV90c2wtLfkI+xaq0fKyZUNOtucf0GdbPt4gh2F+dsvXbL65rN7C/aLBizJ+kZN20P6FF8HLe35Zeysfv7Cjzcca5GVVBQdrJ5ug8MLullbeT0tggxRl/HJO//CNqbXpeDRaXsTxIP3BL77NDsCK7nDaOcyX5fqHt/Itf3NF9r3iR63zI9n1M16W5dqTD0Wg5vyIVPnxnN11L6rgUWQsLJugnB+d3con0o/q52f7R98R50dyY1LtYG+Nk5dpyjiL0REJvAwn8ALlJvACuQi8QC4CL5CLwAvkIvACuQi8QC4CL5CLwAvkIvACuQi8QC4CL5CLwAvkIvACuQi8QC4CL5CL/h+OHIPk+adR5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AutoShape 17" descr="data:image/png;base64,iVBORw0KGgoAAAANSUhEUgAAAi8AAAH0CAMAAADCGz0HAAABelBMVEUAAAAAACgAADMAADoAAEkAAFgAAGYAAHAAAK0AAOsADVEAFwAAF2YAISAAMlEAOjoAOmYAOpAAZmYAZoEAZrYNAFgXACggAP8oAAAoABcoACgogf8okNsqOgAqkNsxOpAxUTIyUTE6AAA6ADo6AGY6OgA6Ojo6OmY6OpA6ZmY6ZpA6ZrY6kJA6kJ06kLY6kNtJAGZJtv9QAP9RMgBmAABmADFmADpmAFhmAGZmFwBmOgBmOjpmOpBmWABmZgBmZjpmZmZmZrZmkJBmnJBmtttmtv9m2/98IQB/AP+BZgCB//+QOgCQOjqQOmaQZgCQZpCQkDqQkGaQtpCQ27aQ29uQ2/+c//+dkDqvGea2ZgC2Zjq2tma225C2/7a2/9u2//+8UQ28///T09PbeyDbfCHbkCjbkDrbkGbbtmbb25Db/7bb/9vb///fOMf/V6j/dYr/lGv/nDr/sk3/tmb/0S7/22b/25D/8A///2D//4H//53//7b//9v///8x7rNPAAAACXBIWXMAAAsSAAALEgHS3X78AAAdAElEQVR4nO2djZ/juF3GQ+cYKG9lygClLW+ZpbdwwPASluE4roUSKJ3dYzl22k33ZSBAYI/p7TIZMi2J/3f0Zkm2JVtSLNuxnuez3kni/CTZ/kaPnNj6TTIIctek7wZAByXwAvkIvEA+Ai+Qj8AL5CPwAvkIvEA+Ai+Qj8AL5CPwAvkIvEA+Ai+Qj8AL5CPwAvkIvEA+Ai+Qj8AL5CPwAvkIvEA+Ai+Qj8AL5CPwAvkIvEA+Ai+Qj8DLAWp9mm0e3vRSdTxedpfH19l2Njkxbth2RtYaHh+0VhOiLrZlMZnM49diUlxeGDNGjZGXBcVlct53M6IqLi9rvvdWYjfuLiesuyG9zu/Pjp9Ojq4Kjxld64nAbDs7uZGv8DLIZ2ozpa8e/fOMHhoaz2hbT05lLSTmBfuUywcymHcA9KUF/1utSKuRlU3fR5pcDqQrRVOuyNtZU2g5YtvLTcnfwvcLbSwpKN+qc72ialPlK/mDYhM7VlReXl+yfcQ/d6cMF7pT+F/T4+NrsuNKh5G9Ij+7Rl5e00NQrEUVTQ6C/ODnB2E9MfAiq+Y1Um2mJV7yQL6S85If683Zs8uJYKHUFIUD44XBrLbqVKuo0lT1Sv6g2MSOFZMX8bnYTNmH7+iK7uBscXS1JjuG7Pg5fU1/THfEqnIY2SsslD6TH2r5aSa8vGAgiVpIvef08zqXD2QwOQhz0R+dK78sVCQfsLI303NeUTmQrxRNyUQnd/wxP/rVpuRv4fvlS9N5tjn7Hbox4o2yompTC1suG73qZpxUVeT+hX4umFmw7eefkfmK7UW+T/THJOLl9Muz4mHkr/DP9YQyNyn1/vSzyzpoUQs/nKRc+UAGaweh2r/IqvkDVvZ6UuIlD6QrZVNEE5hF8M9AuSmylWy/nHxymq1OPhE2ysrOK6o2Vb4iHxSb2LHijl/YB8iHl4+J0xQPI3+lgRe9Fhde8jOZakXyASubv1/jRT8FypuSM7SZci+aV5uiY0Z4+S/ySTpf6LzkFTnyojWxY0U+n17o3fOaWXqdHxF73hZ5Ea+wzpjK6EcvpyYTKPoRkzzspCklP5JViwdyE4q8iEC9KSvmhnRMIfqXalPyt/BCT96cfXp2tdD8SFZUbWphy8WO1ZrYtSLzwvZIPqrLR338b/Ux2RH0BX7QWIh8RZTBd2iFl+uFVot1vHvy2WwiDkIOZbUiVWN+0kL05UogrThvihwDy9FrpSn6MJnw8t+X3zi5WagIWdFptalyy+UDvYmdKzIvrIMpnDXSo0y6Z3IO/THbgdpjsiP4PtIPo9hrbG+RWDMv1fNpPjZ8IU5KFjmb5BnjS453yxVpNRZ4KQXSimVTSOnnzG7z7aw0Rb2F8XJD+5uFOp/WeKk0VW65fKA3sXP19XuAw/d1u8vTkJLld4T2LwsdK9rOzvdoh0cL9q6oO4EX8OKjAfMSKH9eoqn/FrQu/D4N+Qi8QD4CL5CPwAvkI/AC+Qi8QD4CL5CPwAvkI/AC+Qi8QD4CL5CPwAvkI/AC+Qi8QD4CL5CPwAvkI/AC+Qi8QD4CL5CPwAvkoxBeJtBBqHVYsv36l8H2TT/aW/dG3Rl1q/ROqu9dkEU6PHvxsgyPjRpqxWAZzssynJdedtMSvDiHgpdh8tJaK1qWKxU+vMCP9i4UvIAXr1j4EfzIJxa8gJeOYqPKlQofXuBHexcKXtLkZXtxLad+otpM5/nMynJuEmMs/Cg9P7phvFBkss0H7KXd5Txb0Km0WUqD7cVT21z14CVBXq4ZL4wNBg37s3t8lT+l/y+KkwPLHyjI1iwHuRAynBeCQu1yd6eW21u1vH0rls+Xy8/F8vy5WvreBxH7l9nRsyfXmcyRQjqX9TnLmpJJakzzj49i/GIeqZgHLVpP8lbpc6XnUn3vgizqeJflQFhLIuTEoJnsdIyxY/AjV16W4byMyo/2iQUv4KWj2KiCH1HF5IVNXKxm8yw+La2M26A2BF6ooo5f6Jcsq5yJ4tPSSi0WfpSeH+Wn0Jk2tC0+La3UYsFLerzwP6z3UF1I8WlpZTl2eIIfUcXhhX2vIhMe8FPq4tPSysgNakPghWp450fwo1T9KCwWvKTHS554rmA4xaeller3oxgNakM+fmRGx/zL4jujEvSj7aOr9aka0hafllZGblAbAi9Ucc+n84saqk9LK7XYMfiRKy/LcF7G50e7x1fk3+aBQKL4tLRSiwUv6fHC/xAa1iL3YPVpaWU5dniqt50wXuBHexcKXsCLVyz8KFU/CosFL+nxcp3labVVQm39aWllITZGg9pQve2E8QI/UoWuiqPZ4tOVaagbr0FtCLxQRfUjmZrd9LS0UsbCj5L0o1yLouUUny4MfgRe0uNF/KW3BGi3pRWfllaO9fejRnSMd6a90356TMSPVgUcSk9LK2M3qA2BF6rhnR+NzI9qeVmG8zJGPwqKBS/gpaPYqHKlwocX+NHehYIX8OIVCz+CH/nEghfw0lFsVLlS4cML/GjvQsELePGKhR/Bj3xiwQt46Sg2qlypKJFhNiHzL4vfUfqi0hek+t4F2YD8aFS/N4KXzgodhR+58rIM5wV+JGLBC3jpKDaq4EdU4MVV4IVqeLzAj+BHPrHgBbx0FBtV8CMq8OIq8EI1PF7gR0n6UdL5ssCLlwQvYfmyYjSoDfn4kVlmisxAGX+F7HsXZHHz8YXly4rRoDYEXqji8RKaL2sMfuTKyzKcl7H5UdL5ssCLl5I/n3blBX60d6HgJVlewvJlwY8S9aOE82WBFy+J+eDD8mXFaFAbcqXChxf4kV5ouvmywEtAoYH5suBHifpRYCx4AS8dxUaVKxU+vNj9yIhO37sgizx+CcqXRehfDnIhPcl+y/2S9Cf1y91ddbm9VUvf+2CA+bLgR079y/j8CPmywIubxPd1YfmyYjSoDblS4cMLxi96ociXBV6iFwo/StWPAmPBS6q87C4nJ589ugqKHZ5cqfDhBX4kC5VTvh99L8sSzpcFXhwLXU0mX988vMlPmZ3zZcGPEvWj3eVvkx7kt/IbkBLNlwVemqVfX/ezvvmyYjSoDblS4cOLkzWlcj0D8mWBF49Cid/8cca+l8vEU7d8WQn7kQ8vY/Mj5MsCL66Shdbcl9YYOzS5UuHDy+j9KHeX7WyiznsshYpLLqtdSJsN6k7ghcrv8Kylu8xN166EFVqKhR+Nxo8WR58+yGdbyAzXIuQCL6nxMilKvi4goZMubO2/DJnvb3QT/OgQ/WjCNrC6UvCyPnHgxXoLY0iD+hd4oQrjxal/sd7CWN8g+NEh+lE9L27jF9stjLVKmRfjj0YHcf9RAy/UahrPj6y3MNYqZT/y4aUnBfBCF5fvX1ptUP8CL1SevOxVaH2Mdr9aqOBHLW2rPTImL+x8uqYbMseCl0R5EefTnsDAjw7Sj1j79+Ml8Hw6sM7oAi9UEXkJ7F/gR4foRy3wgvELeHETzqcdeYEf1RUaPTaqwAtVNF42D2/Cfp+GHyXpR9uL1xjvNqFDeTGSoWdFei7V2bbaI+Px8ugrk68vJpP3/oifTzvnywqsM7oCqGjk5T6cl54UjZfdX3xt8evH19m//8y/0peQLwu81Ba6/fMP2c9Bv+SbLwt+lKQf0Q6FCvmywEuTWNx2RoFZeefLCqwzugKoaORlPH7ETur2/P0I9x+Bl30KdYuFHx2iH7XBC79LWp4HJZ8vC7xYJH+fJoPdf/s58X2da76swDqjK4CKRl7gR1qhZFBLzoZ+/NXvZvnTLEs6XxZ4qS90dUp4+Y/3ZL4Jt3xZ8KNE/ejHX0G+LBMkmpb3ljvT3r1V+qFUZ9tqjxze+dEesVEV0Is08nIfzktPAi+uAi9UMXn5F2Y4P+mfLytU8KOWttUeGXP88mt/9z/vXcvxLvJljZkXNl7fk5evfpf/4y+65ssKrDO6XKnw4WU8ftQCL/83Zf7yE4IX5MsCL/WFhuXLgh8l6keBseAFvHQUG1WuVPjwAj+qKzR6bFSBF6povGA+eAde4Ec8mv5Hv5A7fiGHtMiX9aNqp7K8s9yZpvNyEL83tuBH24vvE2T+QH3F4pYvK7DO6HKlwoeXu3BeepIXL2rWus207rpcef0L+bfIv3/hQr6sdHhRWQPo3Ls1N7parvd2y5dFestl98uy+T3EeYzL0vJ6ZblfkvEKX4gVyeX2Vi3v3onl7XL5VizPn6ulq221Lj68qFl32XzNDfeElFJiIV9WAuOXYv4ANau3Q/8SfH4UvDGRBT+i8ulftKwBmH8XvBReZo0urVT9y+bsKlvbB7z4PcCRl/H4kYkXNX5xyk8SJvAyGl5U1gCn/iUgeWMGPxqRH4lRC+1i1pPJkbV7AS/gJaDQwPvt4Udj8SNn7dW/jJeXKjr2+Q6NHVBn22qPHB4vgXVGVwAVjbzch/PSkyLy0n1sVIEXqpi8YP7dJl7gRzya/e+XHzaB+9XAi0X6+AX5bGp4GY8fsTO5vefzyJB/Gry4FhqYHxZ+dIh+1Eb/EhYLXsBLR7FRFUBFIy/wI73Q8pQd+zSof4EXqpjjF9uUHfWx8KNE/cg6ZUd9bBK8CBTsvzdq8x0exP1qLfBinbLDIXaACqCikZe7cF56UjxeNtPJL/8DGb/8hrZCwlPInuXSoP4FXqii8cISZJGxrshnU/wyppg9qxgLP0rSj7YXry5enGfZ//4Kv79xOzu+lv1LMXsWj0nq9yPwUojOWBeynhy/mv3Cb+ZdyHZ28ib3o0L2rErsIBVARSMv4/Ej1tK9xi80X9b24vv61y+bqTF7lkuD+hd4oYrHC67fbeZlPH7UAi+BseAlVV5K19c55ssKrDO6Aqho5AV+pBVaur4O+bLAS22hpevrXPNlwY9S9aPS9XXJ58uq/iA9nvkO2zs/8s2XFVhndAX0Io283Ifz0pPij19q5onxaFD/Ai9U3Y1fXGPhR4n60e7vmeEcfU+8inxZ4MUSzf7f/tmfksP/8/mQ1jVfVmCd0eVKhQ8v8COt0NL1dciXNWZeWPtavb7ONV8W/OgQ/agFXsQps8z3iXxZ4MUSzf7H/C+NvIzcj9Ssu7tLzF8HXrSXTbyo/AHs+rjG/AGYj6yJl3H7kZp/twEFfj2m+D6Ff/+CfFm20MZeR6mzbbVH1vNiyx+wefhJox+JlFg5Ws75sny3oSuFU1GvQF56kk//omb13kznpntByoWWUmKlni8rNV70/sVlPvj1hIx3SpbTnC8LfnS4flR8URu/fOTAy/bRX5Eu5NvqKznnfFmhAi8tbas90u/86Fw7P2ryI+I3X8syeRrlnC/LsemdK5yKeo3Dj9j84+bvX2gXQx415G9EvizwsmehbrHwo0P0I/BSFniJzEvg/Y2BdUZXOBX1gh+p82nfyeDtDepf4IUqrh+tbN/i1sTCj0q8qB+VOttWe2Ts8cvKdt5sjQUvifKC8YuTAnnpScM7P9ojNqrAC9XweIEfwY98YsFLorxQLZxHu/rvjctBLuTwRlnu7w3L3XJ5J5Z379TS9z6w8vIdqv15WfmfTwfWGV3hvUi9xjF+aYcXesWvbyz86BD9qAVe6PjF/wte8JIqL93HRlU4FfWCH4EX8NJGoW6xSfiRoMKe/8g4q11n22qPBC+uoeAlNi+7y8nJZ/arwmtjh6cAKhp5sZtQIy89KSIvu8vzzcObmttmfRrUv8ALVczz6Ytrwou4v5H+oSfYgp6afFnwo0T9iPcvYn7MfDKpzQd8VeL5ssBLIZr/YXeNiC6EdzbapJnWfFmBdUZXABWNvMCPbIVuZ0fPnlzLHiX1fFmj4+VPqFo9nya9zWm2zq9usOfLgh8doh+1wYvuR+6x4CVRXjAffCMv8COt0PJ88MiXBV7qCi31L675spLwI3NoE0Wdbas9srvxC/JlgReLzHGO+bIC64yucCqc5cNLT+qOF+TLAi+1heJ+kkbBj3h0/qBmzjJrLHgBL0yO+bIC64yucCqcNTY/UvkD6m8VMfKCfFlj5uVXqUortfwB9RN1GMcvrvmy4EeH6EcmXtT8u6TneP9Dh/5FF/JljZ8XW/4AcrifufhRQY75stxb363CqXDWyPxI5Q/IVudO4xd62YLnHdTgZTS8FPIHOPFCCDNYTn2DUvOjJki0nx4721Z7ZNj4hZ8MW3sOxcsp8pWny4uWP8DlfLpwfoT54G0K5KUn+fCi5Q9w/P5FE/JlpcfLnoW65cuCH43Fj5xV83sj8mWBl2o0+78y0nXLlxVYZ3SFU1GvcfjRF6na5AX5ssBLfaEFXpBP2BY6Dj9qgxc+fvG9nwS8JMoLl/f3dYF1Rlc4FfWCH2H+OvASUmj5Ejq32CT8SFCxNMNS5OUg7odtY/xiu4SuPha8pMqL7RI6h9gBKoCKRl7sauSlJ0XkxXoJXUiD+hd4oYo5frFdQlcfCz9K1I8CY8ELeOkoNqoCqGjkBX6kFep3P2xavzeCl2qhlBfv9Efwo8P0o5+m2t+PFvi+Drw0SsWtkX+6jpfx+FELvATmVwusM7rAC1VkXvD7Ua3Gcz1DS34UEAtewEtHsVEVTkW9AnnpScPzo8A6owu8UMXsX9YBw134Ucp+tFK/Nm6mk3P5bcx2Zr/3Gryky4uahoplyCKw8BnKthdPcT+JEPzINH6hl03RjEdqXu9FcWQjfz8i9C8HuZDuIMpyf29Y7pbLO7Hc3qql731g5eWnqFo8P8pvz8/7FzFnM+4/Gokftc0LgYMCs1K9jS0WvKTKy5qMUVZHyD9dr3GMX1rgRUxdhut3wYtToXzIstZmeHbKl5WEHwkqljYybt8q/VCqs221R8b0I3aCJEe0yJcFXiwyxrnmywqsM7oCqGjkxeo8zbz0pJjjFwaDGr8gX1ZqvKh8E5tp3bW58vzo+NVM5eNzzJcFPxqLH6l8E/TUZ3NmPVOWcb43w2bgZUS8qPma15SahbWDwfUMjryMzY+s+SayTHvkWCjyZY2Yly9QlVZq+SbyE2KPQl3zZcGPDtGPTLzo/UvNFSyW+YKQLys1XrR8WZtp3Z2LxvmCXPNl+W1BdwqgopGXcfuRyjdRj4tlviDky0qMF5VvgjtNw/lR4HxBCfuRujPt3Rj8yFmYLyg5XvY6t8X9R4683Ifz0pOiHB7j9ZjIlwVePAp1zpcFPzpAP9pPtFBDF4J8WeDFKFaouQtpzpcVo0FtKICKRl7gR4VCS10I8mWBl8ZC8y7EOV8W/ChNP8oKXQjyZYEXq/Lxi//smBi/pOpHNV1I9w1qQ63yYkan6VelvndB1uH3L86xSfiRFhrIy+j8KDQWvICXjmKjKpyKesGPwAt46axQ+BH8yCsWvICXjmKjKpyKesGPwAt4iV6oPt9hqOBHLW2rPXIwvMhY8AJeOoqNqnAq6gU/Ai+R0Ol7F2RD5CU1PwrkBX4kYsELeOkoNqrCqXAW/Kjb2KgCL1TD4wV+BD/yiQUv4KWsunxZ7TalPYVT4Sz4kUXIlwVefAptyJcVKvhRS9tqj+yPF+TLAi9CjryExfalcCqcBT/qNjaqOuDFjA54qY1N2I98eEnKj7LU82WBF10OhdrzZbXfnHYUTkWI4EdFJZ4vC7z4FmrNlwU/cuIlMT9KPF8WeNGF8+m9BT/qIDaqwAtVf+MXW74s0lsuu1+Wze8h9mFclpbX91rul8t7sdzdqaWrbbUuvY1f0s6X1RiK8UtR9nxZMRrUhsKpCBH8qKjE82WZyTBCgvvVmKz5slLzo0BeEvMjeyx4AS8dxUZVOBX1gh+BF/DSbqHJzwevhcKPHApNPV8WeNHlVKgtX1bbjWlL4VTUC37kXmiy+bLAi3ehtnxZ8CP4UUWp58sCL7r2Oj+K0aA2FE5FveBH+P4lEjp974JsiLyk5keBvCTlR3Wx4AW8dBQbVeFUOAt+1G1sVIEXquHxAj+CH/nEghfw0lFsVIVT4Sz4UbexUQVeqIbHC/wIfuQSk+rvjeAFfhQo+FG3sVHVLS/4vdE1Fn7kxAv8SMSCF/DSUWxUhVPhLPhRt7FRBV6ohscL/Ah+5BMLXsBLR7FRFU6Fs+BHNm2mk/OF6XJv8AJeqtpdztm9apuHN5VY+BH8qCw6D9n6vDC/N34/Ai9W0f6FytS/RGhPKwqnwlnwI5u2MwrMCuMXB3SU+t4FGb5/cQ+1HtrY86maeUnKj+piwQt4MciaL6v11rSkcCpCBD8qCvmywItPofZ8WfAjJ15S8yPkywIvufbKlxWjQW0onIoQwY86iI0q8EI1PF7gR068JOZHNfmyJsHqJ7Qf9bKtJLInXqz5sgagifmx5WWXxxHePia5nU+b82UNQOClY7l8X2fLlzUAgZeO5bJdtnxZAxB46VgHvl3gpWMd+HaBl4514NsFXjpW43bVzAcPpafmz4E9XxaUnpz6TUu+LCg9OfusIV8WlJ6ceCnly4LSldP4BaxAQjg/gnw01u8JoDgCL5CPwAvko8PmxXiRxdoy1lqZB2H86sHqkH4zNRYjqqy7vEOsy2cqGJUOmpe16YjSo2W8GHBhP3zrk8rkE3SagVX1ZVGlseZSq1ZjPK88ZF4WR59aPuWmT//u8ZWtoO2j6io6f0n1dVGlvWa1bvP+h+BlYLK5gql/YbdRmY+g6e1mXtz9aPf4GfxoaDIftc30yNCVbM6uLH2MCQvuR4ZyXHlZnWP8MjjZjpqRACrjGMYwesnYePcPDXg58kK6J/AyOFmPmm1sa3x9Yfvt3XRPhCMv/KxrfD/qj48X2luY+hf6+u6J4SjbTco4rsH59OHKeNTIR9s0frG+bjGv9WRi8inwAkHOAi+Qj8AL5CPwAvkIvEA+Ai+Qj8AL5CPwAvkIvEA+Ai+Qj8AL5CPwAvkIvEA+Ai+Qj8AL5CPwAvkIvEA+Ai+Qj8AL5CPwAvlomLxspvTK/BFMmUdvqjz8rdA0UF7Ofu8m2/7lIFNceOkH1nu2D1QD5eXBN6+yzbfofYJTetPz5sH1dnZKP61HLFHK6vh6M6U3g9EuiL+F3R5NXla3e9CFvEo/3uIPuwlp+ygvgpcnAtV7ZDWkSlr2acar2F2y4rezkzeiCaISvp7dq8QfiBfJez/6hN3DwsveXjylz9TGHGDPM1ReXsyz//yU7NhHbP+Sf4tzdkPPmh6s7YwcrLP36TE+zt+i3skL4IeSRNH71Mgffu+Z5IVG8vI+44H5WzNVDXmFrNg9vtrKt5D/V6eZiNd4YW+TD+SLFGpRP615dnKzPhYbo9p0UBoqLy8/2D15yY/99oLs4pdnV+rYrP6GgvGUHNbflW8x8kJvaCUr6Dp+b6vkhRfBEmsL3vhbs0xWI6oUt7PR9eS1B6/42/N41ZXksaL/yvLW0PpFM2bzjNFES1ZtOigNlZfX//jZX7PdvmAuw2ZcoFNs0HWvPnpDD4VEir0l52XKZu1gf3gPQPsHajlH+vHkRbDyNNBEH8Gr4VVO+U3QCz5sXfNi8vhpPmNV/jbxgDdCFZo3gyK1mPOSVZsOSkPl5foH/3TOuv05P5iv+AO27ik/FK+fvPxAvUU77OpP/sFWn2N2U6wsorZ/EVUy3njlK+JSry/nmRZv9SPaF+n1i26OraUlH2DfQjVYXtZsyMn2/Bl9tObjDXIYpic3fM3qG3P1Fu4XJV608YuctIP2L7wIXt6ri8Jb+fiFHW0+1iBPVRUcrI1sgsYLu1taez8tgQ1StPHLKf3DN6bQpsPRYHkRx4P0B7/4ITsAC7rDaecwnefrH97It/ztJdn3mh9Vzo9k1894medrj56JQMP5EanyzZTddS+q4FFkLCyboJ0fndzIB9KPiudn20ffFOdHcmP62sHBGiYv45R1FqMDEnjpTuAFSk3gBfIReIF8BF4gH4EXyEfgBfIReIF8BF4gH4EXyEfgBfIReIF8BF4gH4EXyEfgBfIReIF8BF4gH/0/dwtB6p8sdlA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8" b="4628"/>
          <a:stretch>
            <a:fillRect/>
          </a:stretch>
        </p:blipFill>
        <p:spPr bwMode="auto">
          <a:xfrm>
            <a:off x="107950" y="915988"/>
            <a:ext cx="4392613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5" b="5355"/>
          <a:stretch>
            <a:fillRect/>
          </a:stretch>
        </p:blipFill>
        <p:spPr bwMode="auto">
          <a:xfrm>
            <a:off x="4572000" y="915988"/>
            <a:ext cx="4464050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8841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" t="-9344" r="1947" b="-9344"/>
          <a:stretch/>
        </p:blipFill>
        <p:spPr bwMode="auto">
          <a:xfrm>
            <a:off x="107950" y="915988"/>
            <a:ext cx="8856663" cy="388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078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8" b="-188"/>
          <a:stretch/>
        </p:blipFill>
        <p:spPr bwMode="auto">
          <a:xfrm>
            <a:off x="107504" y="662024"/>
            <a:ext cx="8856984" cy="4107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906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GLM:</a:t>
            </a:r>
          </a:p>
          <a:p>
            <a:r>
              <a:rPr lang="en-US" dirty="0" smtClean="0"/>
              <a:t>7 maps (</a:t>
            </a:r>
            <a:r>
              <a:rPr lang="ru-RU" dirty="0"/>
              <a:t>127 </a:t>
            </a:r>
            <a:r>
              <a:rPr lang="en-US" dirty="0" smtClean="0"/>
              <a:t>combinations)</a:t>
            </a:r>
          </a:p>
          <a:p>
            <a:r>
              <a:rPr lang="ru-RU" dirty="0" smtClean="0"/>
              <a:t>14</a:t>
            </a:r>
            <a:r>
              <a:rPr lang="en-US" dirty="0" smtClean="0"/>
              <a:t> x wells</a:t>
            </a:r>
          </a:p>
          <a:p>
            <a:r>
              <a:rPr lang="en-US" dirty="0" smtClean="0"/>
              <a:t>1.5 hours on 4 threads</a:t>
            </a:r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08" t="-1136" r="-3308" b="-1136"/>
          <a:stretch/>
        </p:blipFill>
        <p:spPr/>
      </p:pic>
      <p:sp>
        <p:nvSpPr>
          <p:cNvPr id="12" name="Заголовок 1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5" name="Рисунок 14"/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16" name="Текст 15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85334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Multicore performance</a:t>
            </a:r>
            <a:endParaRPr lang="ru-RU" dirty="0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GLM</a:t>
            </a:r>
            <a:r>
              <a:rPr lang="en-US" dirty="0"/>
              <a:t>: duration = :Time difference of </a:t>
            </a:r>
            <a:r>
              <a:rPr lang="en-US" dirty="0" smtClean="0"/>
              <a:t>1.81 </a:t>
            </a:r>
            <a:r>
              <a:rPr lang="en-US" dirty="0"/>
              <a:t>mins</a:t>
            </a:r>
            <a:endParaRPr lang="en-US" dirty="0" smtClean="0"/>
          </a:p>
          <a:p>
            <a:r>
              <a:rPr lang="en-US" dirty="0"/>
              <a:t>NNET</a:t>
            </a:r>
            <a:r>
              <a:rPr lang="en-US" dirty="0" smtClean="0"/>
              <a:t>: duration </a:t>
            </a:r>
            <a:r>
              <a:rPr lang="en-US" dirty="0"/>
              <a:t>= :Time difference of 8.126731 mins</a:t>
            </a:r>
            <a:endParaRPr lang="en-US" dirty="0" smtClean="0"/>
          </a:p>
          <a:p>
            <a:r>
              <a:rPr lang="en-US" dirty="0"/>
              <a:t>SVM: duration = :Time difference of 9.379603 mins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 61411 subsets (5 maps + 11 wells) on 7/4 threads</a:t>
            </a:r>
            <a:endParaRPr lang="ru-RU" dirty="0"/>
          </a:p>
        </p:txBody>
      </p:sp>
      <p:pic>
        <p:nvPicPr>
          <p:cNvPr id="1034" name="Picture 10"/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5" r="3063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Grp="1" noChangeAspect="1" noChangeArrowheads="1"/>
          </p:cNvPicPr>
          <p:nvPr>
            <p:ph type="pic" sz="quarter" idx="2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0" r="13002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Grp="1" noChangeAspect="1" noChangeArrowheads="1"/>
          </p:cNvPicPr>
          <p:nvPr>
            <p:ph type="pic" sz="quarter" idx="2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8" r="13602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39552" y="1275606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GLM</a:t>
            </a:r>
            <a:endParaRPr lang="ru-RU" dirty="0"/>
          </a:p>
        </p:txBody>
      </p:sp>
      <p:sp>
        <p:nvSpPr>
          <p:cNvPr id="22" name="TextBox 21"/>
          <p:cNvSpPr txBox="1"/>
          <p:nvPr/>
        </p:nvSpPr>
        <p:spPr>
          <a:xfrm>
            <a:off x="3491880" y="1275606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NNET</a:t>
            </a:r>
            <a:endParaRPr lang="ru-RU" dirty="0"/>
          </a:p>
        </p:txBody>
      </p:sp>
      <p:sp>
        <p:nvSpPr>
          <p:cNvPr id="23" name="TextBox 22"/>
          <p:cNvSpPr txBox="1"/>
          <p:nvPr/>
        </p:nvSpPr>
        <p:spPr>
          <a:xfrm>
            <a:off x="6372200" y="1275606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SVM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86417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26" t="4379" r="1285" b="8773"/>
          <a:stretch/>
        </p:blipFill>
        <p:spPr bwMode="auto">
          <a:xfrm>
            <a:off x="4860032" y="843558"/>
            <a:ext cx="2590725" cy="3860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Grp="1" noChangeAspect="1" noChangeArrowheads="1"/>
          </p:cNvPicPr>
          <p:nvPr>
            <p:ph type="pic" sz="quarter" idx="2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1" t="4379" r="36025" b="9063"/>
          <a:stretch/>
        </p:blipFill>
        <p:spPr bwMode="auto">
          <a:xfrm>
            <a:off x="1835696" y="843558"/>
            <a:ext cx="3021355" cy="3845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Grp="1" noChangeAspect="1" noChangeArrowheads="1"/>
          </p:cNvPicPr>
          <p:nvPr>
            <p:ph type="pic" sz="quarter" idx="2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" t="4378" r="34154" b="5533"/>
          <a:stretch/>
        </p:blipFill>
        <p:spPr bwMode="auto">
          <a:xfrm>
            <a:off x="1043607" y="843558"/>
            <a:ext cx="3024337" cy="4000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Multicore performance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 </a:t>
            </a:r>
            <a:r>
              <a:rPr lang="en-US" dirty="0" smtClean="0"/>
              <a:t>2067306 subsets (7 maps + 14 wells) on 6/4 threads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2771800" y="1106360"/>
            <a:ext cx="6254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GLM</a:t>
            </a:r>
          </a:p>
          <a:p>
            <a:r>
              <a:rPr lang="en-US" sz="1100" dirty="0" smtClean="0"/>
              <a:t>1hr</a:t>
            </a:r>
            <a:endParaRPr lang="ru-RU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3635896" y="1106360"/>
            <a:ext cx="707245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NNET</a:t>
            </a:r>
            <a:br>
              <a:rPr lang="en-US" dirty="0" smtClean="0"/>
            </a:br>
            <a:r>
              <a:rPr lang="en-US" sz="1100" dirty="0" smtClean="0"/>
              <a:t>6.6 </a:t>
            </a:r>
            <a:r>
              <a:rPr lang="en-US" sz="1100" dirty="0" err="1" smtClean="0"/>
              <a:t>hrs</a:t>
            </a:r>
            <a:endParaRPr lang="ru-RU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4499992" y="1110369"/>
            <a:ext cx="6174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SVM</a:t>
            </a:r>
          </a:p>
          <a:p>
            <a:r>
              <a:rPr lang="en-US" sz="1100" dirty="0" smtClean="0"/>
              <a:t>1.6 </a:t>
            </a:r>
            <a:r>
              <a:rPr lang="en-US" sz="1100" dirty="0" err="1" smtClean="0"/>
              <a:t>hrs</a:t>
            </a: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28888317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810" t="2683" r="-11810" b="2683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Multicore performance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4211960" y="987596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GLM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type="pic" sz="quarter" idx="2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01" t="4038" r="-9501" b="4038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6644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spectral decomposition clustering</a:t>
            </a:r>
            <a:endParaRPr lang="ru-RU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4" t="4202" r="3099" b="4079"/>
          <a:stretch/>
        </p:blipFill>
        <p:spPr bwMode="auto">
          <a:xfrm>
            <a:off x="323528" y="1347614"/>
            <a:ext cx="3340699" cy="2913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" t="8717" r="3872" b="8214"/>
          <a:stretch/>
        </p:blipFill>
        <p:spPr bwMode="auto">
          <a:xfrm>
            <a:off x="3995936" y="915566"/>
            <a:ext cx="4838131" cy="3847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866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spectral decomposition </a:t>
            </a:r>
            <a:r>
              <a:rPr lang="en-US" dirty="0" smtClean="0"/>
              <a:t>(15-22-33)</a:t>
            </a:r>
            <a:endParaRPr lang="ru-RU" dirty="0"/>
          </a:p>
        </p:txBody>
      </p:sp>
      <p:pic>
        <p:nvPicPr>
          <p:cNvPr id="7173" name="Picture 5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751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spectral decomposition (15-22-33)</a:t>
            </a:r>
            <a:endParaRPr lang="ru-RU" dirty="0"/>
          </a:p>
        </p:txBody>
      </p:sp>
      <p:pic>
        <p:nvPicPr>
          <p:cNvPr id="22531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62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C0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79261</TotalTime>
  <Words>665</Words>
  <Application>Microsoft Office PowerPoint</Application>
  <PresentationFormat>Экран (16:9)</PresentationFormat>
  <Paragraphs>131</Paragraphs>
  <Slides>67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67</vt:i4>
      </vt:variant>
    </vt:vector>
  </HeadingPairs>
  <TitlesOfParts>
    <vt:vector size="68" baseType="lpstr">
      <vt:lpstr>Default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SVM regression</vt:lpstr>
      <vt:lpstr>GLM regression</vt:lpstr>
      <vt:lpstr>SVM regression</vt:lpstr>
      <vt:lpstr>GLM regression</vt:lpstr>
      <vt:lpstr>SVM regression</vt:lpstr>
      <vt:lpstr>GLM regression</vt:lpstr>
      <vt:lpstr>SVM regression</vt:lpstr>
      <vt:lpstr>Clustering</vt:lpstr>
      <vt:lpstr>Clustering</vt:lpstr>
      <vt:lpstr>Clustering</vt:lpstr>
      <vt:lpstr>Clustering</vt:lpstr>
      <vt:lpstr>Regression</vt:lpstr>
      <vt:lpstr>Regression</vt:lpstr>
      <vt:lpstr>Regression</vt:lpstr>
      <vt:lpstr>Regression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Multicore performance</vt:lpstr>
      <vt:lpstr>Multicore performance</vt:lpstr>
      <vt:lpstr>Multicore performance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Гриценко Алексей Михайлович</dc:creator>
  <cp:lastModifiedBy>Гриценко Алексей Михайлович</cp:lastModifiedBy>
  <cp:revision>77</cp:revision>
  <dcterms:created xsi:type="dcterms:W3CDTF">2018-05-04T15:57:19Z</dcterms:created>
  <dcterms:modified xsi:type="dcterms:W3CDTF">2018-11-20T06:10:24Z</dcterms:modified>
</cp:coreProperties>
</file>